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Canva Sans" panose="020B0604020202020204" charset="0"/>
      <p:regular r:id="rId15"/>
    </p:embeddedFont>
    <p:embeddedFont>
      <p:font typeface="Canva Sans Bold" panose="020B0604020202020204" charset="0"/>
      <p:regular r:id="rId16"/>
    </p:embeddedFont>
    <p:embeddedFont>
      <p:font typeface="Montserrat" panose="020F0502020204030204" pitchFamily="2" charset="0"/>
      <p:regular r:id="rId17"/>
    </p:embeddedFont>
    <p:embeddedFont>
      <p:font typeface="Montserrat Bold" panose="020B0604020202020204" charset="0"/>
      <p:regular r:id="rId18"/>
    </p:embeddedFont>
    <p:embeddedFont>
      <p:font typeface="Open Sauce" panose="020B0604020202020204" charset="0"/>
      <p:regular r:id="rId19"/>
    </p:embeddedFont>
    <p:embeddedFont>
      <p:font typeface="Poppins" panose="00000500000000000000" pitchFamily="2" charset="0"/>
      <p:regular r:id="rId20"/>
    </p:embeddedFont>
    <p:embeddedFont>
      <p:font typeface="Poppins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4" d="100"/>
          <a:sy n="64" d="100"/>
        </p:scale>
        <p:origin x="113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image" Target="../media/image31.svg"/><Relationship Id="rId12" Type="http://schemas.openxmlformats.org/officeDocument/2006/relationships/image" Target="../media/image36.png"/><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3.png"/><Relationship Id="rId10" Type="http://schemas.openxmlformats.org/officeDocument/2006/relationships/image" Target="../media/image34.png"/><Relationship Id="rId4" Type="http://schemas.openxmlformats.org/officeDocument/2006/relationships/image" Target="../media/image29.svg"/><Relationship Id="rId9" Type="http://schemas.openxmlformats.org/officeDocument/2006/relationships/image" Target="../media/image33.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097502" y="5590237"/>
            <a:ext cx="14099416" cy="140994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391331" y="3336847"/>
            <a:ext cx="6533659" cy="3931319"/>
          </a:xfrm>
          <a:prstGeom prst="rect">
            <a:avLst/>
          </a:prstGeom>
        </p:spPr>
        <p:txBody>
          <a:bodyPr lIns="0" tIns="0" rIns="0" bIns="0" rtlCol="0" anchor="t">
            <a:spAutoFit/>
          </a:bodyPr>
          <a:lstStyle/>
          <a:p>
            <a:pPr algn="l">
              <a:lnSpc>
                <a:spcPts val="10449"/>
              </a:lnSpc>
              <a:spcBef>
                <a:spcPct val="0"/>
              </a:spcBef>
            </a:pPr>
            <a:r>
              <a:rPr lang="en-US" sz="7463">
                <a:solidFill>
                  <a:srgbClr val="051D40"/>
                </a:solidFill>
                <a:latin typeface="Montserrat"/>
                <a:ea typeface="Montserrat"/>
                <a:cs typeface="Montserrat"/>
                <a:sym typeface="Montserrat"/>
              </a:rPr>
              <a:t>Consumer Goods Ad-Hoc Insights</a:t>
            </a:r>
          </a:p>
        </p:txBody>
      </p:sp>
      <p:grpSp>
        <p:nvGrpSpPr>
          <p:cNvPr id="6" name="Group 6"/>
          <p:cNvGrpSpPr/>
          <p:nvPr/>
        </p:nvGrpSpPr>
        <p:grpSpPr>
          <a:xfrm>
            <a:off x="16974369" y="-2101230"/>
            <a:ext cx="3735531" cy="37355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258250" y="-643475"/>
            <a:ext cx="1286950" cy="128695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2344200" y="8673742"/>
            <a:ext cx="3735531" cy="373553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8757394" y="7522582"/>
            <a:ext cx="8779632" cy="1733977"/>
          </a:xfrm>
          <a:custGeom>
            <a:avLst/>
            <a:gdLst/>
            <a:ahLst/>
            <a:cxnLst/>
            <a:rect l="l" t="t" r="r" b="b"/>
            <a:pathLst>
              <a:path w="8779632" h="1733977">
                <a:moveTo>
                  <a:pt x="0" y="0"/>
                </a:moveTo>
                <a:lnTo>
                  <a:pt x="8779632" y="0"/>
                </a:lnTo>
                <a:lnTo>
                  <a:pt x="8779632" y="1733977"/>
                </a:lnTo>
                <a:lnTo>
                  <a:pt x="0" y="1733977"/>
                </a:lnTo>
                <a:lnTo>
                  <a:pt x="0" y="0"/>
                </a:lnTo>
                <a:close/>
              </a:path>
            </a:pathLst>
          </a:custGeom>
          <a:blipFill>
            <a:blip r:embed="rId2"/>
            <a:stretch>
              <a:fillRect/>
            </a:stretch>
          </a:blipFill>
        </p:spPr>
        <p:txBody>
          <a:bodyPr/>
          <a:lstStyle/>
          <a:p>
            <a:endParaRPr lang="en-US"/>
          </a:p>
        </p:txBody>
      </p:sp>
      <p:sp>
        <p:nvSpPr>
          <p:cNvPr id="16" name="TextBox 16"/>
          <p:cNvSpPr txBox="1"/>
          <p:nvPr/>
        </p:nvSpPr>
        <p:spPr>
          <a:xfrm>
            <a:off x="1391331" y="7228941"/>
            <a:ext cx="7366063" cy="501556"/>
          </a:xfrm>
          <a:prstGeom prst="rect">
            <a:avLst/>
          </a:prstGeom>
        </p:spPr>
        <p:txBody>
          <a:bodyPr lIns="0" tIns="0" rIns="0" bIns="0" rtlCol="0" anchor="t">
            <a:spAutoFit/>
          </a:bodyPr>
          <a:lstStyle/>
          <a:p>
            <a:pPr algn="l">
              <a:lnSpc>
                <a:spcPts val="3855"/>
              </a:lnSpc>
              <a:spcBef>
                <a:spcPct val="0"/>
              </a:spcBef>
            </a:pPr>
            <a:r>
              <a:rPr lang="en-US" sz="2753" spc="-55">
                <a:solidFill>
                  <a:srgbClr val="051D40"/>
                </a:solidFill>
                <a:latin typeface="Poppins"/>
                <a:ea typeface="Poppins"/>
                <a:cs typeface="Poppins"/>
                <a:sym typeface="Poppins"/>
              </a:rPr>
              <a:t>By: Ashish Kumar</a:t>
            </a:r>
          </a:p>
        </p:txBody>
      </p:sp>
      <p:grpSp>
        <p:nvGrpSpPr>
          <p:cNvPr id="17" name="Group 17"/>
          <p:cNvGrpSpPr>
            <a:grpSpLocks noChangeAspect="1"/>
          </p:cNvGrpSpPr>
          <p:nvPr/>
        </p:nvGrpSpPr>
        <p:grpSpPr>
          <a:xfrm>
            <a:off x="8573918" y="3143201"/>
            <a:ext cx="9146584" cy="5246370"/>
            <a:chOff x="0" y="0"/>
            <a:chExt cx="7981950" cy="4578350"/>
          </a:xfrm>
        </p:grpSpPr>
        <p:sp>
          <p:nvSpPr>
            <p:cNvPr id="18" name="Freeform 18"/>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txBody>
            <a:bodyPr/>
            <a:lstStyle/>
            <a:p>
              <a:endParaRPr lang="en-US"/>
            </a:p>
          </p:txBody>
        </p:sp>
        <p:sp>
          <p:nvSpPr>
            <p:cNvPr id="19" name="Freeform 19"/>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txBody>
            <a:bodyPr/>
            <a:lstStyle/>
            <a:p>
              <a:endParaRPr lang="en-US"/>
            </a:p>
          </p:txBody>
        </p:sp>
        <p:sp>
          <p:nvSpPr>
            <p:cNvPr id="20" name="Freeform 20"/>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txBody>
            <a:bodyPr/>
            <a:lstStyle/>
            <a:p>
              <a:endParaRPr lang="en-US"/>
            </a:p>
          </p:txBody>
        </p:sp>
        <p:sp>
          <p:nvSpPr>
            <p:cNvPr id="21" name="Freeform 21"/>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txBody>
            <a:bodyPr/>
            <a:lstStyle/>
            <a:p>
              <a:endParaRPr lang="en-US"/>
            </a:p>
          </p:txBody>
        </p:sp>
        <p:sp>
          <p:nvSpPr>
            <p:cNvPr id="22" name="Freeform 22"/>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3"/>
              <a:stretch>
                <a:fillRect t="-3261" b="-3261"/>
              </a:stretch>
            </a:blipFill>
          </p:spPr>
          <p:txBody>
            <a:bodyPr/>
            <a:lstStyle/>
            <a:p>
              <a:endParaRPr lang="en-US"/>
            </a:p>
          </p:txBody>
        </p:sp>
      </p:grpSp>
      <p:sp>
        <p:nvSpPr>
          <p:cNvPr id="23" name="TextBox 23"/>
          <p:cNvSpPr txBox="1"/>
          <p:nvPr/>
        </p:nvSpPr>
        <p:spPr>
          <a:xfrm>
            <a:off x="2294341" y="1353951"/>
            <a:ext cx="1556993" cy="1230440"/>
          </a:xfrm>
          <a:prstGeom prst="rect">
            <a:avLst/>
          </a:prstGeom>
        </p:spPr>
        <p:txBody>
          <a:bodyPr lIns="0" tIns="0" rIns="0" bIns="0" rtlCol="0" anchor="t">
            <a:spAutoFit/>
          </a:bodyPr>
          <a:lstStyle/>
          <a:p>
            <a:pPr algn="ctr">
              <a:lnSpc>
                <a:spcPts val="4937"/>
              </a:lnSpc>
            </a:pPr>
            <a:r>
              <a:rPr lang="en-US" sz="3527" b="1">
                <a:solidFill>
                  <a:srgbClr val="333231"/>
                </a:solidFill>
                <a:latin typeface="Canva Sans Bold"/>
                <a:ea typeface="Canva Sans Bold"/>
                <a:cs typeface="Canva Sans Bold"/>
                <a:sym typeface="Canva Sans Bold"/>
              </a:rPr>
              <a:t>AtliQ </a:t>
            </a:r>
          </a:p>
          <a:p>
            <a:pPr algn="ctr">
              <a:lnSpc>
                <a:spcPts val="4937"/>
              </a:lnSpc>
            </a:pPr>
            <a:endParaRPr lang="en-US" sz="3527" b="1">
              <a:solidFill>
                <a:srgbClr val="333231"/>
              </a:solidFill>
              <a:latin typeface="Canva Sans Bold"/>
              <a:ea typeface="Canva Sans Bold"/>
              <a:cs typeface="Canva Sans Bold"/>
              <a:sym typeface="Canva Sans Bold"/>
            </a:endParaRPr>
          </a:p>
        </p:txBody>
      </p:sp>
      <p:sp>
        <p:nvSpPr>
          <p:cNvPr id="24" name="TextBox 24"/>
          <p:cNvSpPr txBox="1"/>
          <p:nvPr/>
        </p:nvSpPr>
        <p:spPr>
          <a:xfrm>
            <a:off x="2294341" y="1851252"/>
            <a:ext cx="2363820" cy="603764"/>
          </a:xfrm>
          <a:prstGeom prst="rect">
            <a:avLst/>
          </a:prstGeom>
        </p:spPr>
        <p:txBody>
          <a:bodyPr lIns="0" tIns="0" rIns="0" bIns="0" rtlCol="0" anchor="t">
            <a:spAutoFit/>
          </a:bodyPr>
          <a:lstStyle/>
          <a:p>
            <a:pPr algn="ctr">
              <a:lnSpc>
                <a:spcPts val="4937"/>
              </a:lnSpc>
            </a:pPr>
            <a:r>
              <a:rPr lang="en-US" sz="3527" b="1">
                <a:solidFill>
                  <a:srgbClr val="333231"/>
                </a:solidFill>
                <a:latin typeface="Canva Sans Bold"/>
                <a:ea typeface="Canva Sans Bold"/>
                <a:cs typeface="Canva Sans Bold"/>
                <a:sym typeface="Canva Sans Bold"/>
              </a:rPr>
              <a:t>Hardware</a:t>
            </a:r>
          </a:p>
        </p:txBody>
      </p:sp>
      <p:sp>
        <p:nvSpPr>
          <p:cNvPr id="25" name="Freeform 25"/>
          <p:cNvSpPr/>
          <p:nvPr/>
        </p:nvSpPr>
        <p:spPr>
          <a:xfrm>
            <a:off x="747857" y="1115408"/>
            <a:ext cx="1641934" cy="1605037"/>
          </a:xfrm>
          <a:custGeom>
            <a:avLst/>
            <a:gdLst/>
            <a:ahLst/>
            <a:cxnLst/>
            <a:rect l="l" t="t" r="r" b="b"/>
            <a:pathLst>
              <a:path w="1641934" h="1605037">
                <a:moveTo>
                  <a:pt x="0" y="0"/>
                </a:moveTo>
                <a:lnTo>
                  <a:pt x="1641934" y="0"/>
                </a:lnTo>
                <a:lnTo>
                  <a:pt x="1641934" y="1605037"/>
                </a:lnTo>
                <a:lnTo>
                  <a:pt x="0" y="1605037"/>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0" y="36491"/>
            <a:ext cx="18288000" cy="10250509"/>
            <a:chOff x="0" y="0"/>
            <a:chExt cx="5121047" cy="2870371"/>
          </a:xfrm>
        </p:grpSpPr>
        <p:sp>
          <p:nvSpPr>
            <p:cNvPr id="3" name="Freeform 3"/>
            <p:cNvSpPr/>
            <p:nvPr/>
          </p:nvSpPr>
          <p:spPr>
            <a:xfrm>
              <a:off x="0" y="0"/>
              <a:ext cx="5121047" cy="2870371"/>
            </a:xfrm>
            <a:custGeom>
              <a:avLst/>
              <a:gdLst/>
              <a:ahLst/>
              <a:cxnLst/>
              <a:rect l="l" t="t" r="r" b="b"/>
              <a:pathLst>
                <a:path w="5121047" h="2870371">
                  <a:moveTo>
                    <a:pt x="0" y="0"/>
                  </a:moveTo>
                  <a:lnTo>
                    <a:pt x="5121047" y="0"/>
                  </a:lnTo>
                  <a:lnTo>
                    <a:pt x="5121047" y="2870371"/>
                  </a:lnTo>
                  <a:lnTo>
                    <a:pt x="0" y="2870371"/>
                  </a:lnTo>
                  <a:close/>
                </a:path>
              </a:pathLst>
            </a:custGeom>
            <a:solidFill>
              <a:srgbClr val="000000">
                <a:alpha val="0"/>
              </a:srgbClr>
            </a:solidFill>
            <a:ln w="228600" cap="sq">
              <a:solidFill>
                <a:srgbClr val="145DA0"/>
              </a:solidFill>
              <a:prstDash val="solid"/>
              <a:miter/>
            </a:ln>
          </p:spPr>
          <p:txBody>
            <a:bodyPr/>
            <a:lstStyle/>
            <a:p>
              <a:endParaRPr lang="en-US"/>
            </a:p>
          </p:txBody>
        </p:sp>
        <p:sp>
          <p:nvSpPr>
            <p:cNvPr id="4" name="TextBox 4"/>
            <p:cNvSpPr txBox="1"/>
            <p:nvPr/>
          </p:nvSpPr>
          <p:spPr>
            <a:xfrm>
              <a:off x="0" y="-38100"/>
              <a:ext cx="5121047" cy="2908471"/>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Freeform 5"/>
          <p:cNvSpPr/>
          <p:nvPr/>
        </p:nvSpPr>
        <p:spPr>
          <a:xfrm>
            <a:off x="2279637" y="1910072"/>
            <a:ext cx="11301259" cy="2401518"/>
          </a:xfrm>
          <a:custGeom>
            <a:avLst/>
            <a:gdLst/>
            <a:ahLst/>
            <a:cxnLst/>
            <a:rect l="l" t="t" r="r" b="b"/>
            <a:pathLst>
              <a:path w="11301259" h="2401518">
                <a:moveTo>
                  <a:pt x="0" y="0"/>
                </a:moveTo>
                <a:lnTo>
                  <a:pt x="11301259" y="0"/>
                </a:lnTo>
                <a:lnTo>
                  <a:pt x="11301259" y="2401517"/>
                </a:lnTo>
                <a:lnTo>
                  <a:pt x="0" y="2401517"/>
                </a:lnTo>
                <a:lnTo>
                  <a:pt x="0" y="0"/>
                </a:lnTo>
                <a:close/>
              </a:path>
            </a:pathLst>
          </a:custGeom>
          <a:blipFill>
            <a:blip r:embed="rId2"/>
            <a:stretch>
              <a:fillRect/>
            </a:stretch>
          </a:blipFill>
        </p:spPr>
        <p:txBody>
          <a:bodyPr/>
          <a:lstStyle/>
          <a:p>
            <a:endParaRPr lang="en-US"/>
          </a:p>
        </p:txBody>
      </p:sp>
      <p:sp>
        <p:nvSpPr>
          <p:cNvPr id="6" name="Freeform 6"/>
          <p:cNvSpPr/>
          <p:nvPr/>
        </p:nvSpPr>
        <p:spPr>
          <a:xfrm>
            <a:off x="2279637" y="4780323"/>
            <a:ext cx="6202524" cy="4597621"/>
          </a:xfrm>
          <a:custGeom>
            <a:avLst/>
            <a:gdLst/>
            <a:ahLst/>
            <a:cxnLst/>
            <a:rect l="l" t="t" r="r" b="b"/>
            <a:pathLst>
              <a:path w="6202524" h="4597621">
                <a:moveTo>
                  <a:pt x="0" y="0"/>
                </a:moveTo>
                <a:lnTo>
                  <a:pt x="6202524" y="0"/>
                </a:lnTo>
                <a:lnTo>
                  <a:pt x="6202524" y="4597621"/>
                </a:lnTo>
                <a:lnTo>
                  <a:pt x="0" y="4597621"/>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1224352" y="1506004"/>
            <a:ext cx="1055285" cy="404068"/>
          </a:xfrm>
          <a:prstGeom prst="rect">
            <a:avLst/>
          </a:prstGeom>
        </p:spPr>
        <p:txBody>
          <a:bodyPr lIns="0" tIns="0" rIns="0" bIns="0" rtlCol="0" anchor="t">
            <a:spAutoFit/>
          </a:bodyPr>
          <a:lstStyle/>
          <a:p>
            <a:pPr algn="ctr">
              <a:lnSpc>
                <a:spcPts val="3364"/>
              </a:lnSpc>
            </a:pPr>
            <a:r>
              <a:rPr lang="en-US" sz="2403" b="1">
                <a:solidFill>
                  <a:srgbClr val="000000"/>
                </a:solidFill>
                <a:latin typeface="Canva Sans Bold"/>
                <a:ea typeface="Canva Sans Bold"/>
                <a:cs typeface="Canva Sans Bold"/>
                <a:sym typeface="Canva Sans Bold"/>
              </a:rPr>
              <a:t># Code</a:t>
            </a:r>
          </a:p>
        </p:txBody>
      </p:sp>
      <p:sp>
        <p:nvSpPr>
          <p:cNvPr id="8" name="TextBox 8"/>
          <p:cNvSpPr txBox="1"/>
          <p:nvPr/>
        </p:nvSpPr>
        <p:spPr>
          <a:xfrm>
            <a:off x="828801" y="365137"/>
            <a:ext cx="16430499" cy="888999"/>
          </a:xfrm>
          <a:prstGeom prst="rect">
            <a:avLst/>
          </a:prstGeom>
        </p:spPr>
        <p:txBody>
          <a:bodyPr lIns="0" tIns="0" rIns="0" bIns="0" rtlCol="0" anchor="t">
            <a:spAutoFit/>
          </a:bodyPr>
          <a:lstStyle/>
          <a:p>
            <a:pPr algn="l">
              <a:lnSpc>
                <a:spcPts val="3500"/>
              </a:lnSpc>
            </a:pPr>
            <a:r>
              <a:rPr lang="en-US" sz="2500" b="1">
                <a:solidFill>
                  <a:srgbClr val="000000"/>
                </a:solidFill>
                <a:latin typeface="Poppins Bold"/>
                <a:ea typeface="Poppins Bold"/>
                <a:cs typeface="Poppins Bold"/>
                <a:sym typeface="Poppins Bold"/>
              </a:rPr>
              <a:t>Generate a report which contains the top 5 customers who received an average high pre_invoice_discount _pct for the fiscal year 2021 and in the Indian marke</a:t>
            </a:r>
          </a:p>
        </p:txBody>
      </p:sp>
      <p:sp>
        <p:nvSpPr>
          <p:cNvPr id="9" name="TextBox 9"/>
          <p:cNvSpPr txBox="1"/>
          <p:nvPr/>
        </p:nvSpPr>
        <p:spPr>
          <a:xfrm>
            <a:off x="1224352" y="4559239"/>
            <a:ext cx="1344866" cy="404068"/>
          </a:xfrm>
          <a:prstGeom prst="rect">
            <a:avLst/>
          </a:prstGeom>
        </p:spPr>
        <p:txBody>
          <a:bodyPr lIns="0" tIns="0" rIns="0" bIns="0" rtlCol="0" anchor="t">
            <a:spAutoFit/>
          </a:bodyPr>
          <a:lstStyle/>
          <a:p>
            <a:pPr algn="ctr">
              <a:lnSpc>
                <a:spcPts val="3364"/>
              </a:lnSpc>
            </a:pPr>
            <a:r>
              <a:rPr lang="en-US" sz="2403" b="1">
                <a:solidFill>
                  <a:srgbClr val="000000"/>
                </a:solidFill>
                <a:latin typeface="Canva Sans Bold"/>
                <a:ea typeface="Canva Sans Bold"/>
                <a:cs typeface="Canva Sans Bold"/>
                <a:sym typeface="Canva Sans Bold"/>
              </a:rPr>
              <a:t># Output</a:t>
            </a:r>
          </a:p>
        </p:txBody>
      </p:sp>
      <p:sp>
        <p:nvSpPr>
          <p:cNvPr id="10" name="TextBox 10"/>
          <p:cNvSpPr txBox="1"/>
          <p:nvPr/>
        </p:nvSpPr>
        <p:spPr>
          <a:xfrm>
            <a:off x="2279637" y="8857615"/>
            <a:ext cx="13709488" cy="763270"/>
          </a:xfrm>
          <a:prstGeom prst="rect">
            <a:avLst/>
          </a:prstGeom>
        </p:spPr>
        <p:txBody>
          <a:bodyPr lIns="0" tIns="0" rIns="0" bIns="0" rtlCol="0" anchor="t">
            <a:spAutoFit/>
          </a:bodyPr>
          <a:lstStyle/>
          <a:p>
            <a:pPr algn="l">
              <a:lnSpc>
                <a:spcPts val="3079"/>
              </a:lnSpc>
            </a:pPr>
            <a:r>
              <a:rPr lang="en-US" sz="2199" b="1">
                <a:solidFill>
                  <a:srgbClr val="000000"/>
                </a:solidFill>
                <a:latin typeface="Canva Sans Bold"/>
                <a:ea typeface="Canva Sans Bold"/>
                <a:cs typeface="Canva Sans Bold"/>
                <a:sym typeface="Canva Sans Bold"/>
              </a:rPr>
              <a:t>In the Indian Market 2021, Flipkart had the highest average pre-invoice discount percentage at 31%, and Amazon had the lowest at 29.3%.</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0" y="36491"/>
            <a:ext cx="18288000" cy="10250509"/>
            <a:chOff x="0" y="0"/>
            <a:chExt cx="5121047" cy="2870371"/>
          </a:xfrm>
        </p:grpSpPr>
        <p:sp>
          <p:nvSpPr>
            <p:cNvPr id="3" name="Freeform 3"/>
            <p:cNvSpPr/>
            <p:nvPr/>
          </p:nvSpPr>
          <p:spPr>
            <a:xfrm>
              <a:off x="0" y="0"/>
              <a:ext cx="5121047" cy="2870371"/>
            </a:xfrm>
            <a:custGeom>
              <a:avLst/>
              <a:gdLst/>
              <a:ahLst/>
              <a:cxnLst/>
              <a:rect l="l" t="t" r="r" b="b"/>
              <a:pathLst>
                <a:path w="5121047" h="2870371">
                  <a:moveTo>
                    <a:pt x="0" y="0"/>
                  </a:moveTo>
                  <a:lnTo>
                    <a:pt x="5121047" y="0"/>
                  </a:lnTo>
                  <a:lnTo>
                    <a:pt x="5121047" y="2870371"/>
                  </a:lnTo>
                  <a:lnTo>
                    <a:pt x="0" y="2870371"/>
                  </a:lnTo>
                  <a:close/>
                </a:path>
              </a:pathLst>
            </a:custGeom>
            <a:solidFill>
              <a:srgbClr val="000000">
                <a:alpha val="0"/>
              </a:srgbClr>
            </a:solidFill>
            <a:ln w="228600" cap="sq">
              <a:solidFill>
                <a:srgbClr val="145DA0"/>
              </a:solidFill>
              <a:prstDash val="solid"/>
              <a:miter/>
            </a:ln>
          </p:spPr>
          <p:txBody>
            <a:bodyPr/>
            <a:lstStyle/>
            <a:p>
              <a:endParaRPr lang="en-US"/>
            </a:p>
          </p:txBody>
        </p:sp>
        <p:sp>
          <p:nvSpPr>
            <p:cNvPr id="4" name="TextBox 4"/>
            <p:cNvSpPr txBox="1"/>
            <p:nvPr/>
          </p:nvSpPr>
          <p:spPr>
            <a:xfrm>
              <a:off x="0" y="-38100"/>
              <a:ext cx="5121047" cy="2908471"/>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Freeform 5"/>
          <p:cNvSpPr/>
          <p:nvPr/>
        </p:nvSpPr>
        <p:spPr>
          <a:xfrm>
            <a:off x="2279637" y="5143500"/>
            <a:ext cx="4561903" cy="3752215"/>
          </a:xfrm>
          <a:custGeom>
            <a:avLst/>
            <a:gdLst/>
            <a:ahLst/>
            <a:cxnLst/>
            <a:rect l="l" t="t" r="r" b="b"/>
            <a:pathLst>
              <a:path w="4561903" h="3752215">
                <a:moveTo>
                  <a:pt x="0" y="0"/>
                </a:moveTo>
                <a:lnTo>
                  <a:pt x="4561904" y="0"/>
                </a:lnTo>
                <a:lnTo>
                  <a:pt x="4561904" y="3752215"/>
                </a:lnTo>
                <a:lnTo>
                  <a:pt x="0" y="3752215"/>
                </a:lnTo>
                <a:lnTo>
                  <a:pt x="0" y="0"/>
                </a:lnTo>
                <a:close/>
              </a:path>
            </a:pathLst>
          </a:custGeom>
          <a:blipFill>
            <a:blip r:embed="rId2"/>
            <a:stretch>
              <a:fillRect/>
            </a:stretch>
          </a:blipFill>
        </p:spPr>
        <p:txBody>
          <a:bodyPr/>
          <a:lstStyle/>
          <a:p>
            <a:endParaRPr lang="en-US"/>
          </a:p>
        </p:txBody>
      </p:sp>
      <p:sp>
        <p:nvSpPr>
          <p:cNvPr id="6" name="Freeform 6"/>
          <p:cNvSpPr/>
          <p:nvPr/>
        </p:nvSpPr>
        <p:spPr>
          <a:xfrm>
            <a:off x="2279637" y="1648122"/>
            <a:ext cx="7615812" cy="2949218"/>
          </a:xfrm>
          <a:custGeom>
            <a:avLst/>
            <a:gdLst/>
            <a:ahLst/>
            <a:cxnLst/>
            <a:rect l="l" t="t" r="r" b="b"/>
            <a:pathLst>
              <a:path w="7615812" h="2949218">
                <a:moveTo>
                  <a:pt x="0" y="0"/>
                </a:moveTo>
                <a:lnTo>
                  <a:pt x="7615813" y="0"/>
                </a:lnTo>
                <a:lnTo>
                  <a:pt x="7615813" y="2949217"/>
                </a:lnTo>
                <a:lnTo>
                  <a:pt x="0" y="2949217"/>
                </a:lnTo>
                <a:lnTo>
                  <a:pt x="0" y="0"/>
                </a:lnTo>
                <a:close/>
              </a:path>
            </a:pathLst>
          </a:custGeom>
          <a:blipFill>
            <a:blip r:embed="rId3"/>
            <a:stretch>
              <a:fillRect b="-15235"/>
            </a:stretch>
          </a:blipFill>
        </p:spPr>
        <p:txBody>
          <a:bodyPr/>
          <a:lstStyle/>
          <a:p>
            <a:endParaRPr lang="en-US"/>
          </a:p>
        </p:txBody>
      </p:sp>
      <p:sp>
        <p:nvSpPr>
          <p:cNvPr id="7" name="TextBox 7"/>
          <p:cNvSpPr txBox="1"/>
          <p:nvPr/>
        </p:nvSpPr>
        <p:spPr>
          <a:xfrm>
            <a:off x="1224352" y="1244054"/>
            <a:ext cx="1055285" cy="404068"/>
          </a:xfrm>
          <a:prstGeom prst="rect">
            <a:avLst/>
          </a:prstGeom>
        </p:spPr>
        <p:txBody>
          <a:bodyPr lIns="0" tIns="0" rIns="0" bIns="0" rtlCol="0" anchor="t">
            <a:spAutoFit/>
          </a:bodyPr>
          <a:lstStyle/>
          <a:p>
            <a:pPr algn="ctr">
              <a:lnSpc>
                <a:spcPts val="3364"/>
              </a:lnSpc>
            </a:pPr>
            <a:r>
              <a:rPr lang="en-US" sz="2403" b="1">
                <a:solidFill>
                  <a:srgbClr val="000000"/>
                </a:solidFill>
                <a:latin typeface="Canva Sans Bold"/>
                <a:ea typeface="Canva Sans Bold"/>
                <a:cs typeface="Canva Sans Bold"/>
                <a:sym typeface="Canva Sans Bold"/>
              </a:rPr>
              <a:t># Code</a:t>
            </a:r>
          </a:p>
        </p:txBody>
      </p:sp>
      <p:sp>
        <p:nvSpPr>
          <p:cNvPr id="8" name="TextBox 8"/>
          <p:cNvSpPr txBox="1"/>
          <p:nvPr/>
        </p:nvSpPr>
        <p:spPr>
          <a:xfrm>
            <a:off x="1224352" y="577851"/>
            <a:ext cx="16430499" cy="450849"/>
          </a:xfrm>
          <a:prstGeom prst="rect">
            <a:avLst/>
          </a:prstGeom>
        </p:spPr>
        <p:txBody>
          <a:bodyPr lIns="0" tIns="0" rIns="0" bIns="0" rtlCol="0" anchor="t">
            <a:spAutoFit/>
          </a:bodyPr>
          <a:lstStyle/>
          <a:p>
            <a:pPr algn="l">
              <a:lnSpc>
                <a:spcPts val="3500"/>
              </a:lnSpc>
            </a:pPr>
            <a:r>
              <a:rPr lang="en-US" sz="2500" b="1">
                <a:solidFill>
                  <a:srgbClr val="000000"/>
                </a:solidFill>
                <a:latin typeface="Poppins Bold"/>
                <a:ea typeface="Poppins Bold"/>
                <a:cs typeface="Poppins Bold"/>
                <a:sym typeface="Poppins Bold"/>
              </a:rPr>
              <a:t>In which quarter of 2020, got the maximum total_sold_quantity?</a:t>
            </a:r>
          </a:p>
        </p:txBody>
      </p:sp>
      <p:sp>
        <p:nvSpPr>
          <p:cNvPr id="9" name="TextBox 9"/>
          <p:cNvSpPr txBox="1"/>
          <p:nvPr/>
        </p:nvSpPr>
        <p:spPr>
          <a:xfrm>
            <a:off x="1224352" y="4739432"/>
            <a:ext cx="1344866" cy="404068"/>
          </a:xfrm>
          <a:prstGeom prst="rect">
            <a:avLst/>
          </a:prstGeom>
        </p:spPr>
        <p:txBody>
          <a:bodyPr lIns="0" tIns="0" rIns="0" bIns="0" rtlCol="0" anchor="t">
            <a:spAutoFit/>
          </a:bodyPr>
          <a:lstStyle/>
          <a:p>
            <a:pPr algn="ctr">
              <a:lnSpc>
                <a:spcPts val="3364"/>
              </a:lnSpc>
            </a:pPr>
            <a:r>
              <a:rPr lang="en-US" sz="2403" b="1">
                <a:solidFill>
                  <a:srgbClr val="000000"/>
                </a:solidFill>
                <a:latin typeface="Canva Sans Bold"/>
                <a:ea typeface="Canva Sans Bold"/>
                <a:cs typeface="Canva Sans Bold"/>
                <a:sym typeface="Canva Sans Bold"/>
              </a:rPr>
              <a:t># Output</a:t>
            </a:r>
          </a:p>
        </p:txBody>
      </p:sp>
      <p:sp>
        <p:nvSpPr>
          <p:cNvPr id="10" name="TextBox 10"/>
          <p:cNvSpPr txBox="1"/>
          <p:nvPr/>
        </p:nvSpPr>
        <p:spPr>
          <a:xfrm>
            <a:off x="2279637" y="8857615"/>
            <a:ext cx="14542966" cy="372745"/>
          </a:xfrm>
          <a:prstGeom prst="rect">
            <a:avLst/>
          </a:prstGeom>
        </p:spPr>
        <p:txBody>
          <a:bodyPr lIns="0" tIns="0" rIns="0" bIns="0" rtlCol="0" anchor="t">
            <a:spAutoFit/>
          </a:bodyPr>
          <a:lstStyle/>
          <a:p>
            <a:pPr algn="l">
              <a:lnSpc>
                <a:spcPts val="3079"/>
              </a:lnSpc>
            </a:pPr>
            <a:r>
              <a:rPr lang="en-US" sz="2199" b="1">
                <a:solidFill>
                  <a:srgbClr val="000000"/>
                </a:solidFill>
                <a:latin typeface="Canva Sans Bold"/>
                <a:ea typeface="Canva Sans Bold"/>
                <a:cs typeface="Canva Sans Bold"/>
                <a:sym typeface="Canva Sans Bold"/>
              </a:rPr>
              <a:t>The quarter with the maximum total_sold_quantity in 2020 is Q1, with a total sold quantity of 7.01 million.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55443" y="1494695"/>
            <a:ext cx="17088464" cy="7259510"/>
          </a:xfrm>
          <a:prstGeom prst="rect">
            <a:avLst/>
          </a:prstGeom>
        </p:spPr>
        <p:txBody>
          <a:bodyPr lIns="0" tIns="0" rIns="0" bIns="0" rtlCol="0" anchor="t">
            <a:spAutoFit/>
          </a:bodyPr>
          <a:lstStyle/>
          <a:p>
            <a:pPr algn="l">
              <a:lnSpc>
                <a:spcPts val="2521"/>
              </a:lnSpc>
            </a:pPr>
            <a:r>
              <a:rPr lang="en-US" sz="1800" dirty="0">
                <a:solidFill>
                  <a:srgbClr val="051D40"/>
                </a:solidFill>
                <a:latin typeface="Montserrat"/>
                <a:ea typeface="Montserrat"/>
                <a:cs typeface="Montserrat"/>
                <a:sym typeface="Montserrat"/>
              </a:rPr>
              <a:t>.</a:t>
            </a:r>
          </a:p>
          <a:p>
            <a:pPr marL="388784" lvl="1" indent="-194392" algn="l">
              <a:lnSpc>
                <a:spcPts val="2521"/>
              </a:lnSpc>
              <a:buFont typeface="Arial"/>
              <a:buChar char="•"/>
            </a:pPr>
            <a:r>
              <a:rPr lang="en-US" sz="1800" b="1" dirty="0">
                <a:solidFill>
                  <a:srgbClr val="051D40"/>
                </a:solidFill>
                <a:latin typeface="Montserrat Bold"/>
                <a:ea typeface="Montserrat Bold"/>
                <a:cs typeface="Montserrat Bold"/>
                <a:sym typeface="Montserrat Bold"/>
              </a:rPr>
              <a:t>Unique Products</a:t>
            </a:r>
            <a:r>
              <a:rPr lang="en-US" sz="1800" dirty="0">
                <a:solidFill>
                  <a:srgbClr val="051D40"/>
                </a:solidFill>
                <a:latin typeface="Montserrat"/>
                <a:ea typeface="Montserrat"/>
                <a:cs typeface="Montserrat"/>
                <a:sym typeface="Montserrat"/>
              </a:rPr>
              <a:t>: The total unique product count saw a significant increase of </a:t>
            </a:r>
            <a:r>
              <a:rPr lang="en-US" sz="1800" b="1" dirty="0">
                <a:solidFill>
                  <a:srgbClr val="051D40"/>
                </a:solidFill>
                <a:latin typeface="Montserrat Bold"/>
                <a:ea typeface="Montserrat Bold"/>
                <a:cs typeface="Montserrat Bold"/>
                <a:sym typeface="Montserrat Bold"/>
              </a:rPr>
              <a:t>36.33%, rising from 245 in 2020 to 334 in 2021</a:t>
            </a:r>
            <a:r>
              <a:rPr lang="en-US" sz="1800" dirty="0">
                <a:solidFill>
                  <a:srgbClr val="051D40"/>
                </a:solidFill>
                <a:latin typeface="Montserrat"/>
                <a:ea typeface="Montserrat"/>
                <a:cs typeface="Montserrat"/>
                <a:sym typeface="Montserrat"/>
              </a:rPr>
              <a:t>. This growth was driven primarily by the Accessories segment, which added </a:t>
            </a:r>
            <a:r>
              <a:rPr lang="en-US" sz="1800" b="1" dirty="0">
                <a:solidFill>
                  <a:srgbClr val="051D40"/>
                </a:solidFill>
                <a:latin typeface="Montserrat Bold"/>
                <a:ea typeface="Montserrat Bold"/>
                <a:cs typeface="Montserrat Bold"/>
                <a:sym typeface="Montserrat Bold"/>
              </a:rPr>
              <a:t>34 new products</a:t>
            </a:r>
            <a:r>
              <a:rPr lang="en-US" sz="1800" dirty="0">
                <a:solidFill>
                  <a:srgbClr val="051D40"/>
                </a:solidFill>
                <a:latin typeface="Montserrat"/>
                <a:ea typeface="Montserrat"/>
                <a:cs typeface="Montserrat"/>
                <a:sym typeface="Montserrat"/>
              </a:rPr>
              <a:t>, and the Notebook segment, which added </a:t>
            </a:r>
            <a:r>
              <a:rPr lang="en-US" sz="1800" b="1" dirty="0">
                <a:solidFill>
                  <a:srgbClr val="051D40"/>
                </a:solidFill>
                <a:latin typeface="Montserrat Bold"/>
                <a:ea typeface="Montserrat Bold"/>
                <a:cs typeface="Montserrat Bold"/>
                <a:sym typeface="Montserrat Bold"/>
              </a:rPr>
              <a:t>16 new products</a:t>
            </a:r>
            <a:r>
              <a:rPr lang="en-US" sz="1800" dirty="0">
                <a:solidFill>
                  <a:srgbClr val="051D40"/>
                </a:solidFill>
                <a:latin typeface="Montserrat"/>
                <a:ea typeface="Montserrat"/>
                <a:cs typeface="Montserrat"/>
                <a:sym typeface="Montserrat"/>
              </a:rPr>
              <a:t>, bringing their totals to </a:t>
            </a:r>
            <a:r>
              <a:rPr lang="en-US" sz="1800" b="1" dirty="0">
                <a:solidFill>
                  <a:srgbClr val="051D40"/>
                </a:solidFill>
                <a:latin typeface="Montserrat Bold"/>
                <a:ea typeface="Montserrat Bold"/>
                <a:cs typeface="Montserrat Bold"/>
                <a:sym typeface="Montserrat Bold"/>
              </a:rPr>
              <a:t>103 and 108</a:t>
            </a:r>
            <a:r>
              <a:rPr lang="en-US" sz="1800" dirty="0">
                <a:solidFill>
                  <a:srgbClr val="051D40"/>
                </a:solidFill>
                <a:latin typeface="Montserrat"/>
                <a:ea typeface="Montserrat"/>
                <a:cs typeface="Montserrat"/>
                <a:sym typeface="Montserrat"/>
              </a:rPr>
              <a:t>, respectively. Overall, the Notebook segment boasts the highest product count with </a:t>
            </a:r>
            <a:r>
              <a:rPr lang="en-US" sz="1800" b="1" dirty="0">
                <a:solidFill>
                  <a:srgbClr val="051D40"/>
                </a:solidFill>
                <a:latin typeface="Montserrat Bold"/>
                <a:ea typeface="Montserrat Bold"/>
                <a:cs typeface="Montserrat Bold"/>
                <a:sym typeface="Montserrat Bold"/>
              </a:rPr>
              <a:t>129 products,</a:t>
            </a:r>
            <a:r>
              <a:rPr lang="en-US" sz="1800" dirty="0">
                <a:solidFill>
                  <a:srgbClr val="051D40"/>
                </a:solidFill>
                <a:latin typeface="Montserrat"/>
                <a:ea typeface="Montserrat"/>
                <a:cs typeface="Montserrat"/>
                <a:sym typeface="Montserrat"/>
              </a:rPr>
              <a:t> while the Networking segment has the lowest with nine products.</a:t>
            </a:r>
          </a:p>
          <a:p>
            <a:pPr algn="l">
              <a:lnSpc>
                <a:spcPts val="2521"/>
              </a:lnSpc>
            </a:pPr>
            <a:endParaRPr lang="en-US" sz="1800" dirty="0">
              <a:solidFill>
                <a:srgbClr val="051D40"/>
              </a:solidFill>
              <a:latin typeface="Montserrat"/>
              <a:ea typeface="Montserrat"/>
              <a:cs typeface="Montserrat"/>
              <a:sym typeface="Montserrat"/>
            </a:endParaRPr>
          </a:p>
          <a:p>
            <a:pPr marL="388784" lvl="1" indent="-194392" algn="l">
              <a:lnSpc>
                <a:spcPts val="2521"/>
              </a:lnSpc>
              <a:buFont typeface="Arial"/>
              <a:buChar char="•"/>
            </a:pPr>
            <a:r>
              <a:rPr lang="en-US" sz="1800" b="1" dirty="0">
                <a:solidFill>
                  <a:srgbClr val="051D40"/>
                </a:solidFill>
                <a:latin typeface="Montserrat Bold"/>
                <a:ea typeface="Montserrat Bold"/>
                <a:cs typeface="Montserrat Bold"/>
                <a:sym typeface="Montserrat Bold"/>
              </a:rPr>
              <a:t>Sales Performance</a:t>
            </a:r>
            <a:r>
              <a:rPr lang="en-US" sz="1800" dirty="0">
                <a:solidFill>
                  <a:srgbClr val="051D40"/>
                </a:solidFill>
                <a:latin typeface="Montserrat"/>
                <a:ea typeface="Montserrat"/>
                <a:cs typeface="Montserrat"/>
                <a:sym typeface="Montserrat"/>
              </a:rPr>
              <a:t>: The quarter with the highest total sold quantity in </a:t>
            </a:r>
            <a:r>
              <a:rPr lang="en-US" sz="1800" b="1" dirty="0">
                <a:solidFill>
                  <a:srgbClr val="051D40"/>
                </a:solidFill>
                <a:latin typeface="Montserrat Bold"/>
                <a:ea typeface="Montserrat Bold"/>
                <a:cs typeface="Montserrat Bold"/>
                <a:sym typeface="Montserrat Bold"/>
              </a:rPr>
              <a:t>2020 was Q1, with 7.01 million units sold</a:t>
            </a:r>
            <a:r>
              <a:rPr lang="en-US" sz="1800" dirty="0">
                <a:solidFill>
                  <a:srgbClr val="051D40"/>
                </a:solidFill>
                <a:latin typeface="Montserrat"/>
                <a:ea typeface="Montserrat"/>
                <a:cs typeface="Montserrat"/>
                <a:sym typeface="Montserrat"/>
              </a:rPr>
              <a:t>. This indicates a strong start to the year, although subsequent quarters saw a decline.</a:t>
            </a:r>
          </a:p>
          <a:p>
            <a:pPr algn="l">
              <a:lnSpc>
                <a:spcPts val="2521"/>
              </a:lnSpc>
            </a:pPr>
            <a:endParaRPr lang="en-US" sz="1800" dirty="0">
              <a:solidFill>
                <a:srgbClr val="051D40"/>
              </a:solidFill>
              <a:latin typeface="Montserrat"/>
              <a:ea typeface="Montserrat"/>
              <a:cs typeface="Montserrat"/>
              <a:sym typeface="Montserrat"/>
            </a:endParaRPr>
          </a:p>
          <a:p>
            <a:pPr marL="388784" lvl="1" indent="-194392" algn="l">
              <a:lnSpc>
                <a:spcPts val="2521"/>
              </a:lnSpc>
              <a:buFont typeface="Arial"/>
              <a:buChar char="•"/>
            </a:pPr>
            <a:r>
              <a:rPr lang="en-US" sz="1800" b="1" dirty="0">
                <a:solidFill>
                  <a:srgbClr val="051D40"/>
                </a:solidFill>
                <a:latin typeface="Montserrat Bold"/>
                <a:ea typeface="Montserrat Bold"/>
                <a:cs typeface="Montserrat Bold"/>
                <a:sym typeface="Montserrat Bold"/>
              </a:rPr>
              <a:t>Market Insights: </a:t>
            </a:r>
            <a:r>
              <a:rPr lang="en-US" sz="1800" dirty="0" err="1">
                <a:solidFill>
                  <a:srgbClr val="051D40"/>
                </a:solidFill>
                <a:latin typeface="Montserrat"/>
                <a:ea typeface="Montserrat"/>
                <a:cs typeface="Montserrat"/>
                <a:sym typeface="Montserrat"/>
              </a:rPr>
              <a:t>AtliQ</a:t>
            </a:r>
            <a:r>
              <a:rPr lang="en-US" sz="1800" dirty="0">
                <a:solidFill>
                  <a:srgbClr val="051D40"/>
                </a:solidFill>
                <a:latin typeface="Montserrat"/>
                <a:ea typeface="Montserrat"/>
                <a:cs typeface="Montserrat"/>
                <a:sym typeface="Montserrat"/>
              </a:rPr>
              <a:t> Hardware operates in eight markets: Australia, Bangladesh, India, Indonesia, Japan, New Zealand, the Philippines, and South Korea. In the Indian market, Flipkart led with the highest average pre-invoice discount percentage at </a:t>
            </a:r>
            <a:r>
              <a:rPr lang="en-US" sz="1800" b="1" dirty="0">
                <a:solidFill>
                  <a:srgbClr val="051D40"/>
                </a:solidFill>
                <a:latin typeface="Montserrat Bold"/>
                <a:ea typeface="Montserrat Bold"/>
                <a:cs typeface="Montserrat Bold"/>
                <a:sym typeface="Montserrat Bold"/>
              </a:rPr>
              <a:t>31% in 2021,</a:t>
            </a:r>
            <a:r>
              <a:rPr lang="en-US" sz="1800" dirty="0">
                <a:solidFill>
                  <a:srgbClr val="051D40"/>
                </a:solidFill>
                <a:latin typeface="Montserrat"/>
                <a:ea typeface="Montserrat"/>
                <a:cs typeface="Montserrat"/>
                <a:sym typeface="Montserrat"/>
              </a:rPr>
              <a:t> whereas Amazon had the </a:t>
            </a:r>
            <a:r>
              <a:rPr lang="en-US" sz="1800" b="1" dirty="0">
                <a:solidFill>
                  <a:srgbClr val="051D40"/>
                </a:solidFill>
                <a:latin typeface="Montserrat Bold"/>
                <a:ea typeface="Montserrat Bold"/>
                <a:cs typeface="Montserrat Bold"/>
                <a:sym typeface="Montserrat Bold"/>
              </a:rPr>
              <a:t>lowest at 29.3%.</a:t>
            </a:r>
          </a:p>
          <a:p>
            <a:pPr algn="l">
              <a:lnSpc>
                <a:spcPts val="2521"/>
              </a:lnSpc>
            </a:pPr>
            <a:endParaRPr lang="en-US" sz="1800" b="1" dirty="0">
              <a:solidFill>
                <a:srgbClr val="051D40"/>
              </a:solidFill>
              <a:latin typeface="Montserrat Bold"/>
              <a:ea typeface="Montserrat Bold"/>
              <a:cs typeface="Montserrat Bold"/>
              <a:sym typeface="Montserrat Bold"/>
            </a:endParaRPr>
          </a:p>
          <a:p>
            <a:pPr marL="388784" lvl="1" indent="-194392" algn="l">
              <a:lnSpc>
                <a:spcPts val="2521"/>
              </a:lnSpc>
              <a:buFont typeface="Arial"/>
              <a:buChar char="•"/>
            </a:pPr>
            <a:r>
              <a:rPr lang="en-US" sz="1800" b="1" dirty="0">
                <a:solidFill>
                  <a:srgbClr val="051D40"/>
                </a:solidFill>
                <a:latin typeface="Montserrat Bold"/>
                <a:ea typeface="Montserrat Bold"/>
                <a:cs typeface="Montserrat Bold"/>
                <a:sym typeface="Montserrat Bold"/>
              </a:rPr>
              <a:t>Product Costs:</a:t>
            </a:r>
            <a:r>
              <a:rPr lang="en-US" sz="1800" dirty="0">
                <a:solidFill>
                  <a:srgbClr val="051D40"/>
                </a:solidFill>
                <a:latin typeface="Montserrat"/>
                <a:ea typeface="Montserrat"/>
                <a:cs typeface="Montserrat"/>
                <a:sym typeface="Montserrat"/>
              </a:rPr>
              <a:t> The product 'AQ Master wired x1 Ms' had the </a:t>
            </a:r>
            <a:r>
              <a:rPr lang="en-US" sz="1800" b="1" dirty="0">
                <a:solidFill>
                  <a:srgbClr val="051D40"/>
                </a:solidFill>
                <a:latin typeface="Montserrat Bold"/>
                <a:ea typeface="Montserrat Bold"/>
                <a:cs typeface="Montserrat Bold"/>
                <a:sym typeface="Montserrat Bold"/>
              </a:rPr>
              <a:t>lowest manufacturing cost at $0.86</a:t>
            </a:r>
            <a:r>
              <a:rPr lang="en-US" sz="1800" dirty="0">
                <a:solidFill>
                  <a:srgbClr val="051D40"/>
                </a:solidFill>
                <a:latin typeface="Montserrat"/>
                <a:ea typeface="Montserrat"/>
                <a:cs typeface="Montserrat"/>
                <a:sym typeface="Montserrat"/>
              </a:rPr>
              <a:t>, while 'AQ HOME Allin1 Gen 2' had t</a:t>
            </a:r>
            <a:r>
              <a:rPr lang="en-US" sz="1800" b="1" dirty="0">
                <a:solidFill>
                  <a:srgbClr val="051D40"/>
                </a:solidFill>
                <a:latin typeface="Montserrat Bold"/>
                <a:ea typeface="Montserrat Bold"/>
                <a:cs typeface="Montserrat Bold"/>
                <a:sym typeface="Montserrat Bold"/>
              </a:rPr>
              <a:t>he highest manufacturing cost at $263.42.</a:t>
            </a:r>
          </a:p>
          <a:p>
            <a:pPr algn="l">
              <a:lnSpc>
                <a:spcPts val="2521"/>
              </a:lnSpc>
            </a:pPr>
            <a:endParaRPr lang="en-US" sz="1800" b="1" dirty="0">
              <a:solidFill>
                <a:srgbClr val="051D40"/>
              </a:solidFill>
              <a:latin typeface="Montserrat Bold"/>
              <a:ea typeface="Montserrat Bold"/>
              <a:cs typeface="Montserrat Bold"/>
              <a:sym typeface="Montserrat Bold"/>
            </a:endParaRPr>
          </a:p>
          <a:p>
            <a:pPr marL="388784" lvl="1" indent="-194392" algn="l">
              <a:lnSpc>
                <a:spcPts val="2521"/>
              </a:lnSpc>
              <a:buFont typeface="Arial"/>
              <a:buChar char="•"/>
            </a:pPr>
            <a:r>
              <a:rPr lang="en-US" sz="1800" b="1" dirty="0">
                <a:solidFill>
                  <a:srgbClr val="051D40"/>
                </a:solidFill>
                <a:latin typeface="Montserrat Bold"/>
                <a:ea typeface="Montserrat Bold"/>
                <a:cs typeface="Montserrat Bold"/>
                <a:sym typeface="Montserrat Bold"/>
              </a:rPr>
              <a:t>Channel Contribution:</a:t>
            </a:r>
            <a:r>
              <a:rPr lang="en-US" sz="1800" dirty="0">
                <a:solidFill>
                  <a:srgbClr val="051D40"/>
                </a:solidFill>
                <a:latin typeface="Montserrat"/>
                <a:ea typeface="Montserrat"/>
                <a:cs typeface="Montserrat"/>
                <a:sym typeface="Montserrat"/>
              </a:rPr>
              <a:t> The "Retailer" channel was identified as the key driver, </a:t>
            </a:r>
            <a:r>
              <a:rPr lang="en-US" sz="1800" b="1" dirty="0">
                <a:solidFill>
                  <a:srgbClr val="051D40"/>
                </a:solidFill>
                <a:latin typeface="Montserrat Bold"/>
                <a:ea typeface="Montserrat Bold"/>
                <a:cs typeface="Montserrat Bold"/>
                <a:sym typeface="Montserrat Bold"/>
              </a:rPr>
              <a:t>contributing to 73.22% of gross sale</a:t>
            </a:r>
            <a:r>
              <a:rPr lang="en-US" sz="1800" dirty="0">
                <a:solidFill>
                  <a:srgbClr val="051D40"/>
                </a:solidFill>
                <a:latin typeface="Montserrat"/>
                <a:ea typeface="Montserrat"/>
                <a:cs typeface="Montserrat"/>
                <a:sym typeface="Montserrat"/>
              </a:rPr>
              <a:t>s, highlighting its critical role in the company's sales strategy.</a:t>
            </a:r>
          </a:p>
          <a:p>
            <a:pPr algn="l">
              <a:lnSpc>
                <a:spcPts val="2521"/>
              </a:lnSpc>
            </a:pPr>
            <a:endParaRPr lang="en-US" sz="1800" dirty="0">
              <a:solidFill>
                <a:srgbClr val="051D40"/>
              </a:solidFill>
              <a:latin typeface="Montserrat"/>
              <a:ea typeface="Montserrat"/>
              <a:cs typeface="Montserrat"/>
              <a:sym typeface="Montserrat"/>
            </a:endParaRPr>
          </a:p>
          <a:p>
            <a:pPr marL="388784" lvl="1" indent="-194392" algn="l">
              <a:lnSpc>
                <a:spcPts val="2521"/>
              </a:lnSpc>
              <a:buFont typeface="Arial"/>
              <a:buChar char="•"/>
            </a:pPr>
            <a:r>
              <a:rPr lang="en-US" sz="1800" b="1" dirty="0">
                <a:solidFill>
                  <a:srgbClr val="051D40"/>
                </a:solidFill>
                <a:latin typeface="Montserrat Bold"/>
                <a:ea typeface="Montserrat Bold"/>
                <a:cs typeface="Montserrat Bold"/>
                <a:sym typeface="Montserrat Bold"/>
              </a:rPr>
              <a:t>Segment Growth:</a:t>
            </a:r>
            <a:r>
              <a:rPr lang="en-US" sz="1800" dirty="0">
                <a:solidFill>
                  <a:srgbClr val="051D40"/>
                </a:solidFill>
                <a:latin typeface="Montserrat"/>
                <a:ea typeface="Montserrat"/>
                <a:cs typeface="Montserrat"/>
                <a:sym typeface="Montserrat"/>
              </a:rPr>
              <a:t> Fiscal year 2021 saw an improvement in sales performance, </a:t>
            </a:r>
            <a:r>
              <a:rPr lang="en-US" sz="1800" b="1" dirty="0">
                <a:solidFill>
                  <a:srgbClr val="051D40"/>
                </a:solidFill>
                <a:latin typeface="Montserrat Bold"/>
                <a:ea typeface="Montserrat Bold"/>
                <a:cs typeface="Montserrat Bold"/>
                <a:sym typeface="Montserrat Bold"/>
              </a:rPr>
              <a:t>especially notable in March and April</a:t>
            </a:r>
            <a:r>
              <a:rPr lang="en-US" sz="1800" dirty="0">
                <a:solidFill>
                  <a:srgbClr val="051D40"/>
                </a:solidFill>
                <a:latin typeface="Montserrat"/>
                <a:ea typeface="Montserrat"/>
                <a:cs typeface="Montserrat"/>
                <a:sym typeface="Montserrat"/>
              </a:rPr>
              <a:t> , compared to the low sales during the same period in </a:t>
            </a:r>
            <a:r>
              <a:rPr lang="en-US" sz="1800" b="1" dirty="0">
                <a:solidFill>
                  <a:srgbClr val="051D40"/>
                </a:solidFill>
                <a:latin typeface="Montserrat Bold"/>
                <a:ea typeface="Montserrat Bold"/>
                <a:cs typeface="Montserrat Bold"/>
                <a:sym typeface="Montserrat Bold"/>
              </a:rPr>
              <a:t>2020.</a:t>
            </a:r>
          </a:p>
          <a:p>
            <a:pPr algn="l">
              <a:lnSpc>
                <a:spcPts val="2521"/>
              </a:lnSpc>
            </a:pPr>
            <a:endParaRPr lang="en-US" sz="1800" b="1" dirty="0">
              <a:solidFill>
                <a:srgbClr val="051D40"/>
              </a:solidFill>
              <a:latin typeface="Montserrat Bold"/>
              <a:ea typeface="Montserrat Bold"/>
              <a:cs typeface="Montserrat Bold"/>
              <a:sym typeface="Montserrat Bold"/>
            </a:endParaRPr>
          </a:p>
          <a:p>
            <a:pPr algn="l">
              <a:lnSpc>
                <a:spcPts val="2521"/>
              </a:lnSpc>
            </a:pPr>
            <a:endParaRPr lang="en-US" sz="1800" b="1" dirty="0">
              <a:solidFill>
                <a:srgbClr val="051D40"/>
              </a:solidFill>
              <a:latin typeface="Montserrat Bold"/>
              <a:ea typeface="Montserrat Bold"/>
              <a:cs typeface="Montserrat Bold"/>
              <a:sym typeface="Montserrat Bold"/>
            </a:endParaRPr>
          </a:p>
        </p:txBody>
      </p:sp>
      <p:sp>
        <p:nvSpPr>
          <p:cNvPr id="3" name="TextBox 3"/>
          <p:cNvSpPr txBox="1"/>
          <p:nvPr/>
        </p:nvSpPr>
        <p:spPr>
          <a:xfrm>
            <a:off x="6377599" y="336917"/>
            <a:ext cx="3321844" cy="720916"/>
          </a:xfrm>
          <a:prstGeom prst="rect">
            <a:avLst/>
          </a:prstGeom>
        </p:spPr>
        <p:txBody>
          <a:bodyPr lIns="0" tIns="0" rIns="0" bIns="0" rtlCol="0" anchor="t">
            <a:spAutoFit/>
          </a:bodyPr>
          <a:lstStyle/>
          <a:p>
            <a:pPr algn="ctr">
              <a:lnSpc>
                <a:spcPts val="5939"/>
              </a:lnSpc>
            </a:pPr>
            <a:r>
              <a:rPr lang="en-US" sz="4242" b="1">
                <a:solidFill>
                  <a:srgbClr val="051D40"/>
                </a:solidFill>
                <a:latin typeface="Canva Sans Bold"/>
                <a:ea typeface="Canva Sans Bold"/>
                <a:cs typeface="Canva Sans Bold"/>
                <a:sym typeface="Canva Sans Bold"/>
              </a:rPr>
              <a:t>Key Findings</a:t>
            </a:r>
          </a:p>
        </p:txBody>
      </p:sp>
      <p:grpSp>
        <p:nvGrpSpPr>
          <p:cNvPr id="4" name="Group 4"/>
          <p:cNvGrpSpPr/>
          <p:nvPr/>
        </p:nvGrpSpPr>
        <p:grpSpPr>
          <a:xfrm>
            <a:off x="30480" y="-99570"/>
            <a:ext cx="18288000" cy="10386570"/>
            <a:chOff x="0" y="-38100"/>
            <a:chExt cx="5121047" cy="2908471"/>
          </a:xfrm>
        </p:grpSpPr>
        <p:sp>
          <p:nvSpPr>
            <p:cNvPr id="5" name="Freeform 5"/>
            <p:cNvSpPr/>
            <p:nvPr/>
          </p:nvSpPr>
          <p:spPr>
            <a:xfrm>
              <a:off x="0" y="-12166"/>
              <a:ext cx="5121047" cy="2870371"/>
            </a:xfrm>
            <a:custGeom>
              <a:avLst/>
              <a:gdLst/>
              <a:ahLst/>
              <a:cxnLst/>
              <a:rect l="l" t="t" r="r" b="b"/>
              <a:pathLst>
                <a:path w="5121047" h="2870371">
                  <a:moveTo>
                    <a:pt x="0" y="0"/>
                  </a:moveTo>
                  <a:lnTo>
                    <a:pt x="5121047" y="0"/>
                  </a:lnTo>
                  <a:lnTo>
                    <a:pt x="5121047" y="2870371"/>
                  </a:lnTo>
                  <a:lnTo>
                    <a:pt x="0" y="2870371"/>
                  </a:lnTo>
                  <a:close/>
                </a:path>
              </a:pathLst>
            </a:custGeom>
            <a:solidFill>
              <a:srgbClr val="000000">
                <a:alpha val="0"/>
              </a:srgbClr>
            </a:solidFill>
            <a:ln w="228600" cap="sq">
              <a:solidFill>
                <a:srgbClr val="145DA0"/>
              </a:solidFill>
              <a:prstDash val="solid"/>
              <a:miter/>
            </a:ln>
          </p:spPr>
          <p:txBody>
            <a:bodyPr/>
            <a:lstStyle/>
            <a:p>
              <a:endParaRPr lang="en-US" dirty="0"/>
            </a:p>
          </p:txBody>
        </p:sp>
        <p:sp>
          <p:nvSpPr>
            <p:cNvPr id="6" name="TextBox 6"/>
            <p:cNvSpPr txBox="1"/>
            <p:nvPr/>
          </p:nvSpPr>
          <p:spPr>
            <a:xfrm>
              <a:off x="0" y="-38100"/>
              <a:ext cx="5121047" cy="2908471"/>
            </a:xfrm>
            <a:prstGeom prst="rect">
              <a:avLst/>
            </a:prstGeom>
          </p:spPr>
          <p:txBody>
            <a:bodyPr lIns="50800" tIns="50800" rIns="50800" bIns="50800" rtlCol="0" anchor="ctr"/>
            <a:lstStyle/>
            <a:p>
              <a:pPr marL="0" lvl="0" indent="0" algn="ctr">
                <a:lnSpc>
                  <a:spcPts val="2659"/>
                </a:lnSpc>
                <a:spcBef>
                  <a:spcPct val="0"/>
                </a:spcBef>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2818366" y="2494851"/>
            <a:ext cx="8819592" cy="1765560"/>
          </a:xfrm>
          <a:prstGeom prst="rect">
            <a:avLst/>
          </a:prstGeom>
        </p:spPr>
        <p:txBody>
          <a:bodyPr lIns="0" tIns="0" rIns="0" bIns="0" rtlCol="0" anchor="t">
            <a:spAutoFit/>
          </a:bodyPr>
          <a:lstStyle/>
          <a:p>
            <a:pPr marL="0" lvl="0" indent="0" algn="l">
              <a:lnSpc>
                <a:spcPts val="14510"/>
              </a:lnSpc>
              <a:spcBef>
                <a:spcPct val="0"/>
              </a:spcBef>
            </a:pPr>
            <a:r>
              <a:rPr lang="en-US" sz="10364" b="1">
                <a:solidFill>
                  <a:srgbClr val="051D40"/>
                </a:solidFill>
                <a:latin typeface="Montserrat Bold"/>
                <a:ea typeface="Montserrat Bold"/>
                <a:cs typeface="Montserrat Bold"/>
                <a:sym typeface="Montserrat Bold"/>
              </a:rPr>
              <a:t>THANK YOU!</a:t>
            </a:r>
          </a:p>
        </p:txBody>
      </p:sp>
      <p:grpSp>
        <p:nvGrpSpPr>
          <p:cNvPr id="3" name="Group 3"/>
          <p:cNvGrpSpPr>
            <a:grpSpLocks noChangeAspect="1"/>
          </p:cNvGrpSpPr>
          <p:nvPr/>
        </p:nvGrpSpPr>
        <p:grpSpPr>
          <a:xfrm>
            <a:off x="2818366" y="4807681"/>
            <a:ext cx="2706695" cy="2696122"/>
            <a:chOff x="0" y="0"/>
            <a:chExt cx="6502400" cy="6477000"/>
          </a:xfrm>
        </p:grpSpPr>
        <p:sp>
          <p:nvSpPr>
            <p:cNvPr id="4" name="Freeform 4"/>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223" t="-16665" r="223" b="-16665"/>
              </a:stretch>
            </a:blipFill>
          </p:spPr>
          <p:txBody>
            <a:bodyPr/>
            <a:lstStyle/>
            <a:p>
              <a:endParaRPr lang="en-US"/>
            </a:p>
          </p:txBody>
        </p:sp>
        <p:sp>
          <p:nvSpPr>
            <p:cNvPr id="5" name="Freeform 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45DA0"/>
            </a:solidFill>
          </p:spPr>
          <p:txBody>
            <a:bodyPr/>
            <a:lstStyle/>
            <a:p>
              <a:endParaRPr lang="en-US"/>
            </a:p>
          </p:txBody>
        </p:sp>
      </p:grpSp>
      <p:sp>
        <p:nvSpPr>
          <p:cNvPr id="6" name="Freeform 6"/>
          <p:cNvSpPr/>
          <p:nvPr/>
        </p:nvSpPr>
        <p:spPr>
          <a:xfrm>
            <a:off x="-4925441" y="3609788"/>
            <a:ext cx="9392643" cy="9529477"/>
          </a:xfrm>
          <a:custGeom>
            <a:avLst/>
            <a:gdLst/>
            <a:ahLst/>
            <a:cxnLst/>
            <a:rect l="l" t="t" r="r" b="b"/>
            <a:pathLst>
              <a:path w="9392643" h="9529477">
                <a:moveTo>
                  <a:pt x="0" y="0"/>
                </a:moveTo>
                <a:lnTo>
                  <a:pt x="9392643" y="0"/>
                </a:lnTo>
                <a:lnTo>
                  <a:pt x="9392643" y="9529476"/>
                </a:lnTo>
                <a:lnTo>
                  <a:pt x="0" y="9529476"/>
                </a:lnTo>
                <a:lnTo>
                  <a:pt x="0" y="0"/>
                </a:lnTo>
                <a:close/>
              </a:path>
            </a:pathLst>
          </a:custGeom>
          <a:blipFill>
            <a:blip r:embed="rId3">
              <a:alphaModFix amt="20999"/>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4654157" y="966432"/>
            <a:ext cx="1556993" cy="1230440"/>
          </a:xfrm>
          <a:prstGeom prst="rect">
            <a:avLst/>
          </a:prstGeom>
        </p:spPr>
        <p:txBody>
          <a:bodyPr lIns="0" tIns="0" rIns="0" bIns="0" rtlCol="0" anchor="t">
            <a:spAutoFit/>
          </a:bodyPr>
          <a:lstStyle/>
          <a:p>
            <a:pPr algn="ctr">
              <a:lnSpc>
                <a:spcPts val="4937"/>
              </a:lnSpc>
            </a:pPr>
            <a:r>
              <a:rPr lang="en-US" sz="3527" b="1">
                <a:solidFill>
                  <a:srgbClr val="333231"/>
                </a:solidFill>
                <a:latin typeface="Canva Sans Bold"/>
                <a:ea typeface="Canva Sans Bold"/>
                <a:cs typeface="Canva Sans Bold"/>
                <a:sym typeface="Canva Sans Bold"/>
              </a:rPr>
              <a:t>AtliQ </a:t>
            </a:r>
          </a:p>
          <a:p>
            <a:pPr algn="ctr">
              <a:lnSpc>
                <a:spcPts val="4937"/>
              </a:lnSpc>
            </a:pPr>
            <a:endParaRPr lang="en-US" sz="3527" b="1">
              <a:solidFill>
                <a:srgbClr val="333231"/>
              </a:solidFill>
              <a:latin typeface="Canva Sans Bold"/>
              <a:ea typeface="Canva Sans Bold"/>
              <a:cs typeface="Canva Sans Bold"/>
              <a:sym typeface="Canva Sans Bold"/>
            </a:endParaRPr>
          </a:p>
        </p:txBody>
      </p:sp>
      <p:sp>
        <p:nvSpPr>
          <p:cNvPr id="8" name="TextBox 8"/>
          <p:cNvSpPr txBox="1"/>
          <p:nvPr/>
        </p:nvSpPr>
        <p:spPr>
          <a:xfrm>
            <a:off x="4654157" y="1463732"/>
            <a:ext cx="2363820" cy="603764"/>
          </a:xfrm>
          <a:prstGeom prst="rect">
            <a:avLst/>
          </a:prstGeom>
        </p:spPr>
        <p:txBody>
          <a:bodyPr lIns="0" tIns="0" rIns="0" bIns="0" rtlCol="0" anchor="t">
            <a:spAutoFit/>
          </a:bodyPr>
          <a:lstStyle/>
          <a:p>
            <a:pPr algn="ctr">
              <a:lnSpc>
                <a:spcPts val="4937"/>
              </a:lnSpc>
            </a:pPr>
            <a:r>
              <a:rPr lang="en-US" sz="3527" b="1">
                <a:solidFill>
                  <a:srgbClr val="333231"/>
                </a:solidFill>
                <a:latin typeface="Canva Sans Bold"/>
                <a:ea typeface="Canva Sans Bold"/>
                <a:cs typeface="Canva Sans Bold"/>
                <a:sym typeface="Canva Sans Bold"/>
              </a:rPr>
              <a:t>Hardware</a:t>
            </a:r>
          </a:p>
        </p:txBody>
      </p:sp>
      <p:sp>
        <p:nvSpPr>
          <p:cNvPr id="9" name="Freeform 9"/>
          <p:cNvSpPr/>
          <p:nvPr/>
        </p:nvSpPr>
        <p:spPr>
          <a:xfrm>
            <a:off x="3249759" y="774541"/>
            <a:ext cx="1546484" cy="1511732"/>
          </a:xfrm>
          <a:custGeom>
            <a:avLst/>
            <a:gdLst/>
            <a:ahLst/>
            <a:cxnLst/>
            <a:rect l="l" t="t" r="r" b="b"/>
            <a:pathLst>
              <a:path w="1546484" h="1511732">
                <a:moveTo>
                  <a:pt x="0" y="0"/>
                </a:moveTo>
                <a:lnTo>
                  <a:pt x="1546484" y="0"/>
                </a:lnTo>
                <a:lnTo>
                  <a:pt x="1546484" y="1511732"/>
                </a:lnTo>
                <a:lnTo>
                  <a:pt x="0" y="1511732"/>
                </a:lnTo>
                <a:lnTo>
                  <a:pt x="0" y="0"/>
                </a:lnTo>
                <a:close/>
              </a:path>
            </a:pathLst>
          </a:custGeom>
          <a:blipFill>
            <a:blip r:embed="rId5"/>
            <a:stretch>
              <a:fillRect/>
            </a:stretch>
          </a:blipFill>
        </p:spPr>
        <p:txBody>
          <a:bodyPr/>
          <a:lstStyle/>
          <a:p>
            <a:endParaRPr lang="en-US"/>
          </a:p>
        </p:txBody>
      </p:sp>
      <p:sp>
        <p:nvSpPr>
          <p:cNvPr id="10" name="Freeform 10"/>
          <p:cNvSpPr/>
          <p:nvPr/>
        </p:nvSpPr>
        <p:spPr>
          <a:xfrm>
            <a:off x="5736916" y="5855843"/>
            <a:ext cx="323665" cy="323665"/>
          </a:xfrm>
          <a:custGeom>
            <a:avLst/>
            <a:gdLst/>
            <a:ahLst/>
            <a:cxnLst/>
            <a:rect l="l" t="t" r="r" b="b"/>
            <a:pathLst>
              <a:path w="323665" h="323665">
                <a:moveTo>
                  <a:pt x="0" y="0"/>
                </a:moveTo>
                <a:lnTo>
                  <a:pt x="323665" y="0"/>
                </a:lnTo>
                <a:lnTo>
                  <a:pt x="323665" y="323665"/>
                </a:lnTo>
                <a:lnTo>
                  <a:pt x="0" y="323665"/>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US"/>
          </a:p>
        </p:txBody>
      </p:sp>
      <p:sp>
        <p:nvSpPr>
          <p:cNvPr id="11" name="Freeform 11"/>
          <p:cNvSpPr/>
          <p:nvPr/>
        </p:nvSpPr>
        <p:spPr>
          <a:xfrm>
            <a:off x="5736916" y="5448147"/>
            <a:ext cx="323665" cy="323665"/>
          </a:xfrm>
          <a:custGeom>
            <a:avLst/>
            <a:gdLst/>
            <a:ahLst/>
            <a:cxnLst/>
            <a:rect l="l" t="t" r="r" b="b"/>
            <a:pathLst>
              <a:path w="323665" h="323665">
                <a:moveTo>
                  <a:pt x="0" y="0"/>
                </a:moveTo>
                <a:lnTo>
                  <a:pt x="323665" y="0"/>
                </a:lnTo>
                <a:lnTo>
                  <a:pt x="323665" y="323665"/>
                </a:lnTo>
                <a:lnTo>
                  <a:pt x="0" y="32366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Freeform 12"/>
          <p:cNvSpPr/>
          <p:nvPr/>
        </p:nvSpPr>
        <p:spPr>
          <a:xfrm>
            <a:off x="5765437" y="6302125"/>
            <a:ext cx="266623" cy="266623"/>
          </a:xfrm>
          <a:custGeom>
            <a:avLst/>
            <a:gdLst/>
            <a:ahLst/>
            <a:cxnLst/>
            <a:rect l="l" t="t" r="r" b="b"/>
            <a:pathLst>
              <a:path w="266623" h="266623">
                <a:moveTo>
                  <a:pt x="0" y="0"/>
                </a:moveTo>
                <a:lnTo>
                  <a:pt x="266623" y="0"/>
                </a:lnTo>
                <a:lnTo>
                  <a:pt x="266623" y="266624"/>
                </a:lnTo>
                <a:lnTo>
                  <a:pt x="0" y="26662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3" name="Freeform 13"/>
          <p:cNvSpPr/>
          <p:nvPr/>
        </p:nvSpPr>
        <p:spPr>
          <a:xfrm>
            <a:off x="5736916" y="6939526"/>
            <a:ext cx="329259" cy="329259"/>
          </a:xfrm>
          <a:custGeom>
            <a:avLst/>
            <a:gdLst/>
            <a:ahLst/>
            <a:cxnLst/>
            <a:rect l="l" t="t" r="r" b="b"/>
            <a:pathLst>
              <a:path w="329259" h="329259">
                <a:moveTo>
                  <a:pt x="0" y="0"/>
                </a:moveTo>
                <a:lnTo>
                  <a:pt x="329258" y="0"/>
                </a:lnTo>
                <a:lnTo>
                  <a:pt x="329258" y="329258"/>
                </a:lnTo>
                <a:lnTo>
                  <a:pt x="0" y="329258"/>
                </a:lnTo>
                <a:lnTo>
                  <a:pt x="0" y="0"/>
                </a:lnTo>
                <a:close/>
              </a:path>
            </a:pathLst>
          </a:custGeom>
          <a:blipFill>
            <a:blip r:embed="rId12"/>
            <a:stretch>
              <a:fillRect/>
            </a:stretch>
          </a:blipFill>
        </p:spPr>
        <p:txBody>
          <a:bodyPr/>
          <a:lstStyle/>
          <a:p>
            <a:endParaRPr lang="en-US"/>
          </a:p>
        </p:txBody>
      </p:sp>
      <p:sp>
        <p:nvSpPr>
          <p:cNvPr id="14" name="TextBox 14"/>
          <p:cNvSpPr txBox="1"/>
          <p:nvPr/>
        </p:nvSpPr>
        <p:spPr>
          <a:xfrm>
            <a:off x="5736916" y="4723541"/>
            <a:ext cx="3747646" cy="515647"/>
          </a:xfrm>
          <a:prstGeom prst="rect">
            <a:avLst/>
          </a:prstGeom>
        </p:spPr>
        <p:txBody>
          <a:bodyPr lIns="0" tIns="0" rIns="0" bIns="0" rtlCol="0" anchor="t">
            <a:spAutoFit/>
          </a:bodyPr>
          <a:lstStyle/>
          <a:p>
            <a:pPr marL="0" lvl="1" indent="0" algn="l">
              <a:lnSpc>
                <a:spcPts val="4050"/>
              </a:lnSpc>
              <a:spcBef>
                <a:spcPct val="0"/>
              </a:spcBef>
            </a:pPr>
            <a:r>
              <a:rPr lang="en-US" sz="2893" b="1" spc="-57">
                <a:solidFill>
                  <a:srgbClr val="145DA0"/>
                </a:solidFill>
                <a:latin typeface="Poppins Bold"/>
                <a:ea typeface="Poppins Bold"/>
                <a:cs typeface="Poppins Bold"/>
                <a:sym typeface="Poppins Bold"/>
              </a:rPr>
              <a:t>Ashish Kumar</a:t>
            </a:r>
          </a:p>
        </p:txBody>
      </p:sp>
      <p:sp>
        <p:nvSpPr>
          <p:cNvPr id="15" name="TextBox 15"/>
          <p:cNvSpPr txBox="1"/>
          <p:nvPr/>
        </p:nvSpPr>
        <p:spPr>
          <a:xfrm>
            <a:off x="6089911" y="6220573"/>
            <a:ext cx="3857414" cy="593851"/>
          </a:xfrm>
          <a:prstGeom prst="rect">
            <a:avLst/>
          </a:prstGeom>
        </p:spPr>
        <p:txBody>
          <a:bodyPr lIns="0" tIns="0" rIns="0" bIns="0" rtlCol="0" anchor="t">
            <a:spAutoFit/>
          </a:bodyPr>
          <a:lstStyle/>
          <a:p>
            <a:pPr algn="l">
              <a:lnSpc>
                <a:spcPts val="2445"/>
              </a:lnSpc>
            </a:pPr>
            <a:r>
              <a:rPr lang="en-US" sz="1746">
                <a:solidFill>
                  <a:srgbClr val="145DA0"/>
                </a:solidFill>
                <a:latin typeface="Open Sauce"/>
                <a:ea typeface="Open Sauce"/>
                <a:cs typeface="Open Sauce"/>
                <a:sym typeface="Open Sauce"/>
              </a:rPr>
              <a:t>https://www.linkedin.com/in/ashish-kumar-044098297/</a:t>
            </a:r>
          </a:p>
        </p:txBody>
      </p:sp>
      <p:sp>
        <p:nvSpPr>
          <p:cNvPr id="16" name="TextBox 16"/>
          <p:cNvSpPr txBox="1"/>
          <p:nvPr/>
        </p:nvSpPr>
        <p:spPr>
          <a:xfrm>
            <a:off x="6186946" y="5827268"/>
            <a:ext cx="3760379" cy="288529"/>
          </a:xfrm>
          <a:prstGeom prst="rect">
            <a:avLst/>
          </a:prstGeom>
        </p:spPr>
        <p:txBody>
          <a:bodyPr lIns="0" tIns="0" rIns="0" bIns="0" rtlCol="0" anchor="t">
            <a:spAutoFit/>
          </a:bodyPr>
          <a:lstStyle/>
          <a:p>
            <a:pPr algn="l">
              <a:lnSpc>
                <a:spcPts val="2445"/>
              </a:lnSpc>
            </a:pPr>
            <a:r>
              <a:rPr lang="en-US" sz="1746">
                <a:solidFill>
                  <a:srgbClr val="145DA0"/>
                </a:solidFill>
                <a:latin typeface="Open Sauce"/>
                <a:ea typeface="Open Sauce"/>
                <a:cs typeface="Open Sauce"/>
                <a:sym typeface="Open Sauce"/>
              </a:rPr>
              <a:t>ashishkumar.du.or.25@gmail.com</a:t>
            </a:r>
          </a:p>
        </p:txBody>
      </p:sp>
      <p:sp>
        <p:nvSpPr>
          <p:cNvPr id="17" name="TextBox 17"/>
          <p:cNvSpPr txBox="1"/>
          <p:nvPr/>
        </p:nvSpPr>
        <p:spPr>
          <a:xfrm>
            <a:off x="6186946" y="5432594"/>
            <a:ext cx="1993285" cy="288529"/>
          </a:xfrm>
          <a:prstGeom prst="rect">
            <a:avLst/>
          </a:prstGeom>
        </p:spPr>
        <p:txBody>
          <a:bodyPr lIns="0" tIns="0" rIns="0" bIns="0" rtlCol="0" anchor="t">
            <a:spAutoFit/>
          </a:bodyPr>
          <a:lstStyle/>
          <a:p>
            <a:pPr algn="l">
              <a:lnSpc>
                <a:spcPts val="2445"/>
              </a:lnSpc>
            </a:pPr>
            <a:r>
              <a:rPr lang="en-US" sz="1746">
                <a:solidFill>
                  <a:srgbClr val="145DA0"/>
                </a:solidFill>
                <a:latin typeface="Open Sauce"/>
                <a:ea typeface="Open Sauce"/>
                <a:cs typeface="Open Sauce"/>
                <a:sym typeface="Open Sauce"/>
              </a:rPr>
              <a:t>+91 7004322827</a:t>
            </a:r>
          </a:p>
        </p:txBody>
      </p:sp>
      <p:sp>
        <p:nvSpPr>
          <p:cNvPr id="18" name="TextBox 18"/>
          <p:cNvSpPr txBox="1"/>
          <p:nvPr/>
        </p:nvSpPr>
        <p:spPr>
          <a:xfrm>
            <a:off x="6186946" y="6910951"/>
            <a:ext cx="3347750" cy="592852"/>
          </a:xfrm>
          <a:prstGeom prst="rect">
            <a:avLst/>
          </a:prstGeom>
        </p:spPr>
        <p:txBody>
          <a:bodyPr lIns="0" tIns="0" rIns="0" bIns="0" rtlCol="0" anchor="t">
            <a:spAutoFit/>
          </a:bodyPr>
          <a:lstStyle/>
          <a:p>
            <a:pPr algn="l">
              <a:lnSpc>
                <a:spcPts val="2445"/>
              </a:lnSpc>
            </a:pPr>
            <a:r>
              <a:rPr lang="en-US" sz="1746">
                <a:solidFill>
                  <a:srgbClr val="145DA0"/>
                </a:solidFill>
                <a:latin typeface="Open Sauce"/>
                <a:ea typeface="Open Sauce"/>
                <a:cs typeface="Open Sauce"/>
                <a:sym typeface="Open Sauce"/>
              </a:rPr>
              <a:t>https://github.com/Ashish24062001?tab=repositories</a:t>
            </a:r>
          </a:p>
        </p:txBody>
      </p:sp>
      <p:sp>
        <p:nvSpPr>
          <p:cNvPr id="19" name="Freeform 19"/>
          <p:cNvSpPr/>
          <p:nvPr/>
        </p:nvSpPr>
        <p:spPr>
          <a:xfrm>
            <a:off x="15144902" y="1246530"/>
            <a:ext cx="8910658" cy="9040470"/>
          </a:xfrm>
          <a:custGeom>
            <a:avLst/>
            <a:gdLst/>
            <a:ahLst/>
            <a:cxnLst/>
            <a:rect l="l" t="t" r="r" b="b"/>
            <a:pathLst>
              <a:path w="8910658" h="9040470">
                <a:moveTo>
                  <a:pt x="0" y="0"/>
                </a:moveTo>
                <a:lnTo>
                  <a:pt x="8910659" y="0"/>
                </a:lnTo>
                <a:lnTo>
                  <a:pt x="8910659" y="9040470"/>
                </a:lnTo>
                <a:lnTo>
                  <a:pt x="0" y="9040470"/>
                </a:lnTo>
                <a:lnTo>
                  <a:pt x="0" y="0"/>
                </a:lnTo>
                <a:close/>
              </a:path>
            </a:pathLst>
          </a:custGeom>
          <a:blipFill>
            <a:blip r:embed="rId3">
              <a:alphaModFix amt="20999"/>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659673" y="-2449872"/>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2856618" y="527770"/>
            <a:ext cx="1670082" cy="1632552"/>
          </a:xfrm>
          <a:custGeom>
            <a:avLst/>
            <a:gdLst/>
            <a:ahLst/>
            <a:cxnLst/>
            <a:rect l="l" t="t" r="r" b="b"/>
            <a:pathLst>
              <a:path w="1670082" h="1632552">
                <a:moveTo>
                  <a:pt x="0" y="0"/>
                </a:moveTo>
                <a:lnTo>
                  <a:pt x="1670083" y="0"/>
                </a:lnTo>
                <a:lnTo>
                  <a:pt x="1670083" y="1632552"/>
                </a:lnTo>
                <a:lnTo>
                  <a:pt x="0" y="1632552"/>
                </a:lnTo>
                <a:lnTo>
                  <a:pt x="0" y="0"/>
                </a:lnTo>
                <a:close/>
              </a:path>
            </a:pathLst>
          </a:custGeom>
          <a:blipFill>
            <a:blip r:embed="rId2"/>
            <a:stretch>
              <a:fillRect/>
            </a:stretch>
          </a:blipFill>
        </p:spPr>
        <p:txBody>
          <a:bodyPr/>
          <a:lstStyle/>
          <a:p>
            <a:endParaRPr lang="en-US"/>
          </a:p>
        </p:txBody>
      </p:sp>
      <p:sp>
        <p:nvSpPr>
          <p:cNvPr id="6" name="Freeform 6"/>
          <p:cNvSpPr/>
          <p:nvPr/>
        </p:nvSpPr>
        <p:spPr>
          <a:xfrm>
            <a:off x="13754019" y="6248398"/>
            <a:ext cx="3506154" cy="3506154"/>
          </a:xfrm>
          <a:custGeom>
            <a:avLst/>
            <a:gdLst/>
            <a:ahLst/>
            <a:cxnLst/>
            <a:rect l="l" t="t" r="r" b="b"/>
            <a:pathLst>
              <a:path w="3506154" h="3506154">
                <a:moveTo>
                  <a:pt x="0" y="0"/>
                </a:moveTo>
                <a:lnTo>
                  <a:pt x="3506154" y="0"/>
                </a:lnTo>
                <a:lnTo>
                  <a:pt x="3506154" y="3506154"/>
                </a:lnTo>
                <a:lnTo>
                  <a:pt x="0" y="3506154"/>
                </a:lnTo>
                <a:lnTo>
                  <a:pt x="0" y="0"/>
                </a:lnTo>
                <a:close/>
              </a:path>
            </a:pathLst>
          </a:custGeom>
          <a:blipFill>
            <a:blip r:embed="rId3"/>
            <a:stretch>
              <a:fillRect/>
            </a:stretch>
          </a:blipFill>
        </p:spPr>
        <p:txBody>
          <a:bodyPr/>
          <a:lstStyle/>
          <a:p>
            <a:endParaRPr lang="en-US"/>
          </a:p>
        </p:txBody>
      </p:sp>
      <p:sp>
        <p:nvSpPr>
          <p:cNvPr id="7" name="Freeform 7"/>
          <p:cNvSpPr/>
          <p:nvPr/>
        </p:nvSpPr>
        <p:spPr>
          <a:xfrm>
            <a:off x="10678127" y="7572259"/>
            <a:ext cx="2123393" cy="1785383"/>
          </a:xfrm>
          <a:custGeom>
            <a:avLst/>
            <a:gdLst/>
            <a:ahLst/>
            <a:cxnLst/>
            <a:rect l="l" t="t" r="r" b="b"/>
            <a:pathLst>
              <a:path w="2123393" h="1785383">
                <a:moveTo>
                  <a:pt x="0" y="0"/>
                </a:moveTo>
                <a:lnTo>
                  <a:pt x="2123392" y="0"/>
                </a:lnTo>
                <a:lnTo>
                  <a:pt x="2123392" y="1785384"/>
                </a:lnTo>
                <a:lnTo>
                  <a:pt x="0" y="1785384"/>
                </a:lnTo>
                <a:lnTo>
                  <a:pt x="0" y="0"/>
                </a:lnTo>
                <a:close/>
              </a:path>
            </a:pathLst>
          </a:custGeom>
          <a:blipFill>
            <a:blip r:embed="rId4"/>
            <a:stretch>
              <a:fillRect/>
            </a:stretch>
          </a:blipFill>
        </p:spPr>
        <p:txBody>
          <a:bodyPr/>
          <a:lstStyle/>
          <a:p>
            <a:endParaRPr lang="en-US"/>
          </a:p>
        </p:txBody>
      </p:sp>
      <p:sp>
        <p:nvSpPr>
          <p:cNvPr id="8" name="Freeform 8"/>
          <p:cNvSpPr/>
          <p:nvPr/>
        </p:nvSpPr>
        <p:spPr>
          <a:xfrm>
            <a:off x="12278828" y="2903272"/>
            <a:ext cx="3880746" cy="2910559"/>
          </a:xfrm>
          <a:custGeom>
            <a:avLst/>
            <a:gdLst/>
            <a:ahLst/>
            <a:cxnLst/>
            <a:rect l="l" t="t" r="r" b="b"/>
            <a:pathLst>
              <a:path w="3880746" h="2910559">
                <a:moveTo>
                  <a:pt x="0" y="0"/>
                </a:moveTo>
                <a:lnTo>
                  <a:pt x="3880746" y="0"/>
                </a:lnTo>
                <a:lnTo>
                  <a:pt x="3880746" y="2910559"/>
                </a:lnTo>
                <a:lnTo>
                  <a:pt x="0" y="2910559"/>
                </a:lnTo>
                <a:lnTo>
                  <a:pt x="0" y="0"/>
                </a:lnTo>
                <a:close/>
              </a:path>
            </a:pathLst>
          </a:custGeom>
          <a:blipFill>
            <a:blip r:embed="rId5"/>
            <a:stretch>
              <a:fillRect/>
            </a:stretch>
          </a:blipFill>
        </p:spPr>
        <p:txBody>
          <a:bodyPr/>
          <a:lstStyle/>
          <a:p>
            <a:endParaRPr lang="en-US"/>
          </a:p>
        </p:txBody>
      </p:sp>
      <p:sp>
        <p:nvSpPr>
          <p:cNvPr id="9" name="TextBox 9"/>
          <p:cNvSpPr txBox="1"/>
          <p:nvPr/>
        </p:nvSpPr>
        <p:spPr>
          <a:xfrm>
            <a:off x="1418885" y="2186024"/>
            <a:ext cx="8414772" cy="3177388"/>
          </a:xfrm>
          <a:prstGeom prst="rect">
            <a:avLst/>
          </a:prstGeom>
        </p:spPr>
        <p:txBody>
          <a:bodyPr lIns="0" tIns="0" rIns="0" bIns="0" rtlCol="0" anchor="t">
            <a:spAutoFit/>
          </a:bodyPr>
          <a:lstStyle/>
          <a:p>
            <a:pPr marL="438490" lvl="1" indent="-219245" algn="l">
              <a:lnSpc>
                <a:spcPts val="2843"/>
              </a:lnSpc>
              <a:buFont typeface="Arial"/>
              <a:buChar char="•"/>
            </a:pPr>
            <a:r>
              <a:rPr lang="en-US" sz="2030" spc="-40">
                <a:solidFill>
                  <a:srgbClr val="051D40"/>
                </a:solidFill>
                <a:latin typeface="Poppins"/>
                <a:ea typeface="Poppins"/>
                <a:cs typeface="Poppins"/>
                <a:sym typeface="Poppins"/>
              </a:rPr>
              <a:t>AtliQ Hardwa</a:t>
            </a:r>
            <a:r>
              <a:rPr lang="en-US" sz="2030" u="none" strike="noStrike" spc="-40">
                <a:solidFill>
                  <a:srgbClr val="051D40"/>
                </a:solidFill>
                <a:latin typeface="Poppins"/>
                <a:ea typeface="Poppins"/>
                <a:cs typeface="Poppins"/>
                <a:sym typeface="Poppins"/>
              </a:rPr>
              <a:t>re, a prominent player in the hardware industry renowned for its range of products including PCs, printers, mice, and computers, is experiencing rapid growth in recent years. To maintain a competitive edge in the market and facilitate data-driven decision-making, the company has embarked on a new initiative to implement SQL-based data analytics for the first time. This strategic move aims to address various business aspects such as finance, sales, marketing, and supply chain management</a:t>
            </a:r>
          </a:p>
        </p:txBody>
      </p:sp>
      <p:sp>
        <p:nvSpPr>
          <p:cNvPr id="10" name="TextBox 10"/>
          <p:cNvSpPr txBox="1"/>
          <p:nvPr/>
        </p:nvSpPr>
        <p:spPr>
          <a:xfrm>
            <a:off x="1625503" y="1331648"/>
            <a:ext cx="6755915" cy="1571623"/>
          </a:xfrm>
          <a:prstGeom prst="rect">
            <a:avLst/>
          </a:prstGeom>
        </p:spPr>
        <p:txBody>
          <a:bodyPr lIns="0" tIns="0" rIns="0" bIns="0" rtlCol="0" anchor="t">
            <a:spAutoFit/>
          </a:bodyPr>
          <a:lstStyle/>
          <a:p>
            <a:pPr algn="l">
              <a:lnSpc>
                <a:spcPts val="6300"/>
              </a:lnSpc>
            </a:pPr>
            <a:r>
              <a:rPr lang="en-US" sz="4500" b="1">
                <a:solidFill>
                  <a:srgbClr val="051D40"/>
                </a:solidFill>
                <a:latin typeface="Montserrat Bold"/>
                <a:ea typeface="Montserrat Bold"/>
                <a:cs typeface="Montserrat Bold"/>
                <a:sym typeface="Montserrat Bold"/>
              </a:rPr>
              <a:t>About Atliq Hardware</a:t>
            </a:r>
          </a:p>
          <a:p>
            <a:pPr algn="l">
              <a:lnSpc>
                <a:spcPts val="6300"/>
              </a:lnSpc>
              <a:spcBef>
                <a:spcPct val="0"/>
              </a:spcBef>
            </a:pPr>
            <a:endParaRPr lang="en-US" sz="4500" b="1">
              <a:solidFill>
                <a:srgbClr val="051D40"/>
              </a:solidFill>
              <a:latin typeface="Montserrat Bold"/>
              <a:ea typeface="Montserrat Bold"/>
              <a:cs typeface="Montserrat Bold"/>
              <a:sym typeface="Montserrat Bold"/>
            </a:endParaRPr>
          </a:p>
        </p:txBody>
      </p:sp>
      <p:sp>
        <p:nvSpPr>
          <p:cNvPr id="11" name="TextBox 11"/>
          <p:cNvSpPr txBox="1"/>
          <p:nvPr/>
        </p:nvSpPr>
        <p:spPr>
          <a:xfrm>
            <a:off x="1311728" y="6434762"/>
            <a:ext cx="8414772" cy="2824963"/>
          </a:xfrm>
          <a:prstGeom prst="rect">
            <a:avLst/>
          </a:prstGeom>
        </p:spPr>
        <p:txBody>
          <a:bodyPr lIns="0" tIns="0" rIns="0" bIns="0" rtlCol="0" anchor="t">
            <a:spAutoFit/>
          </a:bodyPr>
          <a:lstStyle/>
          <a:p>
            <a:pPr marL="438490" lvl="1" indent="-219245" algn="l">
              <a:lnSpc>
                <a:spcPts val="2843"/>
              </a:lnSpc>
              <a:buFont typeface="Arial"/>
              <a:buChar char="•"/>
            </a:pPr>
            <a:r>
              <a:rPr lang="en-US" sz="2030" spc="-40">
                <a:solidFill>
                  <a:srgbClr val="051D40"/>
                </a:solidFill>
                <a:latin typeface="Poppins"/>
                <a:ea typeface="Poppins"/>
                <a:cs typeface="Poppins"/>
                <a:sym typeface="Poppins"/>
              </a:rPr>
              <a:t>The primary </a:t>
            </a:r>
            <a:r>
              <a:rPr lang="en-US" sz="2030" u="none" strike="noStrike" spc="-40">
                <a:solidFill>
                  <a:srgbClr val="051D40"/>
                </a:solidFill>
                <a:latin typeface="Poppins"/>
                <a:ea typeface="Poppins"/>
                <a:cs typeface="Poppins"/>
                <a:sym typeface="Poppins"/>
              </a:rPr>
              <a:t>objective is to leverage MySQL as the database management system to overcome performance issues associated with large Excel files. AtliQ Hardware endeavors to extract actionable insights from its data repository. These insights will play a pivotal role in optimizing operational efficiency, empowering the company to make informed decisions and sustain its growth trajectory in the dynamic hardware market.</a:t>
            </a:r>
          </a:p>
        </p:txBody>
      </p:sp>
      <p:sp>
        <p:nvSpPr>
          <p:cNvPr id="12" name="TextBox 12"/>
          <p:cNvSpPr txBox="1"/>
          <p:nvPr/>
        </p:nvSpPr>
        <p:spPr>
          <a:xfrm>
            <a:off x="1625503" y="5663237"/>
            <a:ext cx="3724127" cy="1571625"/>
          </a:xfrm>
          <a:prstGeom prst="rect">
            <a:avLst/>
          </a:prstGeom>
        </p:spPr>
        <p:txBody>
          <a:bodyPr lIns="0" tIns="0" rIns="0" bIns="0" rtlCol="0" anchor="t">
            <a:spAutoFit/>
          </a:bodyPr>
          <a:lstStyle/>
          <a:p>
            <a:pPr algn="l">
              <a:lnSpc>
                <a:spcPts val="6300"/>
              </a:lnSpc>
            </a:pPr>
            <a:r>
              <a:rPr lang="en-US" sz="4500" b="1">
                <a:solidFill>
                  <a:srgbClr val="051D40"/>
                </a:solidFill>
                <a:latin typeface="Montserrat Bold"/>
                <a:ea typeface="Montserrat Bold"/>
                <a:cs typeface="Montserrat Bold"/>
                <a:sym typeface="Montserrat Bold"/>
              </a:rPr>
              <a:t>Objective</a:t>
            </a:r>
          </a:p>
          <a:p>
            <a:pPr algn="l">
              <a:lnSpc>
                <a:spcPts val="6300"/>
              </a:lnSpc>
              <a:spcBef>
                <a:spcPct val="0"/>
              </a:spcBef>
            </a:pPr>
            <a:endParaRPr lang="en-US" sz="4500" b="1">
              <a:solidFill>
                <a:srgbClr val="051D40"/>
              </a:solidFill>
              <a:latin typeface="Montserrat Bold"/>
              <a:ea typeface="Montserrat Bold"/>
              <a:cs typeface="Montserrat Bold"/>
              <a:sym typeface="Montserrat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659673" y="-2449872"/>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028700" y="5143500"/>
            <a:ext cx="8665927" cy="4764328"/>
          </a:xfrm>
          <a:custGeom>
            <a:avLst/>
            <a:gdLst/>
            <a:ahLst/>
            <a:cxnLst/>
            <a:rect l="l" t="t" r="r" b="b"/>
            <a:pathLst>
              <a:path w="8665927" h="4764328">
                <a:moveTo>
                  <a:pt x="0" y="0"/>
                </a:moveTo>
                <a:lnTo>
                  <a:pt x="8665927" y="0"/>
                </a:lnTo>
                <a:lnTo>
                  <a:pt x="8665927" y="4764328"/>
                </a:lnTo>
                <a:lnTo>
                  <a:pt x="0" y="4764328"/>
                </a:lnTo>
                <a:lnTo>
                  <a:pt x="0" y="0"/>
                </a:lnTo>
                <a:close/>
              </a:path>
            </a:pathLst>
          </a:custGeom>
          <a:blipFill>
            <a:blip r:embed="rId2"/>
            <a:stretch>
              <a:fillRect/>
            </a:stretch>
          </a:blipFill>
        </p:spPr>
        <p:txBody>
          <a:bodyPr/>
          <a:lstStyle/>
          <a:p>
            <a:endParaRPr lang="en-US"/>
          </a:p>
        </p:txBody>
      </p:sp>
      <p:sp>
        <p:nvSpPr>
          <p:cNvPr id="6" name="Freeform 6"/>
          <p:cNvSpPr/>
          <p:nvPr/>
        </p:nvSpPr>
        <p:spPr>
          <a:xfrm>
            <a:off x="9694627" y="2385260"/>
            <a:ext cx="8472001" cy="3677161"/>
          </a:xfrm>
          <a:custGeom>
            <a:avLst/>
            <a:gdLst/>
            <a:ahLst/>
            <a:cxnLst/>
            <a:rect l="l" t="t" r="r" b="b"/>
            <a:pathLst>
              <a:path w="8472001" h="3677161">
                <a:moveTo>
                  <a:pt x="0" y="0"/>
                </a:moveTo>
                <a:lnTo>
                  <a:pt x="8472001" y="0"/>
                </a:lnTo>
                <a:lnTo>
                  <a:pt x="8472001" y="3677161"/>
                </a:lnTo>
                <a:lnTo>
                  <a:pt x="0" y="3677161"/>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2171681" y="257177"/>
            <a:ext cx="7922504" cy="771523"/>
          </a:xfrm>
          <a:prstGeom prst="rect">
            <a:avLst/>
          </a:prstGeom>
        </p:spPr>
        <p:txBody>
          <a:bodyPr lIns="0" tIns="0" rIns="0" bIns="0" rtlCol="0" anchor="t">
            <a:spAutoFit/>
          </a:bodyPr>
          <a:lstStyle/>
          <a:p>
            <a:pPr marL="0" lvl="0" indent="0" algn="l">
              <a:lnSpc>
                <a:spcPts val="6300"/>
              </a:lnSpc>
              <a:spcBef>
                <a:spcPct val="0"/>
              </a:spcBef>
            </a:pPr>
            <a:r>
              <a:rPr lang="en-US" sz="4500" b="1" u="none" strike="noStrike">
                <a:solidFill>
                  <a:srgbClr val="051D40"/>
                </a:solidFill>
                <a:latin typeface="Montserrat Bold"/>
                <a:ea typeface="Montserrat Bold"/>
                <a:cs typeface="Montserrat Bold"/>
                <a:sym typeface="Montserrat Bold"/>
              </a:rPr>
              <a:t>Problems Statement</a:t>
            </a:r>
          </a:p>
        </p:txBody>
      </p:sp>
      <p:sp>
        <p:nvSpPr>
          <p:cNvPr id="8" name="TextBox 8"/>
          <p:cNvSpPr txBox="1"/>
          <p:nvPr/>
        </p:nvSpPr>
        <p:spPr>
          <a:xfrm>
            <a:off x="1748838" y="1487240"/>
            <a:ext cx="7873235" cy="3423830"/>
          </a:xfrm>
          <a:prstGeom prst="rect">
            <a:avLst/>
          </a:prstGeom>
        </p:spPr>
        <p:txBody>
          <a:bodyPr lIns="0" tIns="0" rIns="0" bIns="0" rtlCol="0" anchor="t">
            <a:spAutoFit/>
          </a:bodyPr>
          <a:lstStyle/>
          <a:p>
            <a:pPr marL="0" lvl="0" indent="0" algn="l">
              <a:lnSpc>
                <a:spcPts val="2485"/>
              </a:lnSpc>
              <a:spcBef>
                <a:spcPct val="0"/>
              </a:spcBef>
            </a:pPr>
            <a:r>
              <a:rPr lang="en-US" sz="1775" spc="-35">
                <a:solidFill>
                  <a:srgbClr val="051D40"/>
                </a:solidFill>
                <a:latin typeface="Poppins"/>
                <a:ea typeface="Poppins"/>
                <a:cs typeface="Poppins"/>
                <a:sym typeface="Poppins"/>
              </a:rPr>
              <a:t>Th</a:t>
            </a:r>
            <a:r>
              <a:rPr lang="en-US" sz="1775" u="none" strike="noStrike" spc="-35">
                <a:solidFill>
                  <a:srgbClr val="051D40"/>
                </a:solidFill>
                <a:latin typeface="Poppins"/>
                <a:ea typeface="Poppins"/>
                <a:cs typeface="Poppins"/>
                <a:sym typeface="Poppins"/>
              </a:rPr>
              <a:t>e challenge at hand is to assess the financial standing of the company across different fiscal years.</a:t>
            </a:r>
          </a:p>
          <a:p>
            <a:pPr marL="0" lvl="0" indent="0" algn="l">
              <a:lnSpc>
                <a:spcPts val="2485"/>
              </a:lnSpc>
              <a:spcBef>
                <a:spcPct val="0"/>
              </a:spcBef>
            </a:pPr>
            <a:endParaRPr lang="en-US" sz="1775" u="none" strike="noStrike" spc="-35">
              <a:solidFill>
                <a:srgbClr val="051D40"/>
              </a:solidFill>
              <a:latin typeface="Poppins"/>
              <a:ea typeface="Poppins"/>
              <a:cs typeface="Poppins"/>
              <a:sym typeface="Poppins"/>
            </a:endParaRPr>
          </a:p>
          <a:p>
            <a:pPr marL="0" lvl="0" indent="0" algn="l">
              <a:lnSpc>
                <a:spcPts val="2485"/>
              </a:lnSpc>
              <a:spcBef>
                <a:spcPct val="0"/>
              </a:spcBef>
            </a:pPr>
            <a:r>
              <a:rPr lang="en-US" sz="1775" u="none" strike="noStrike" spc="-35">
                <a:solidFill>
                  <a:srgbClr val="051D40"/>
                </a:solidFill>
                <a:latin typeface="Poppins"/>
                <a:ea typeface="Poppins"/>
                <a:cs typeface="Poppins"/>
                <a:sym typeface="Poppins"/>
              </a:rPr>
              <a:t>Additionally, there's a need to generate a comprehensive monthly gross sales report. Furthermore, it is crucial to identify the top-performing markets, products, and customers. Additionally, addressing and providing insights for 8 ad hoc requests presented by the management team is imperative.</a:t>
            </a:r>
          </a:p>
          <a:p>
            <a:pPr marL="0" lvl="0" indent="0" algn="l">
              <a:lnSpc>
                <a:spcPts val="2485"/>
              </a:lnSpc>
              <a:spcBef>
                <a:spcPct val="0"/>
              </a:spcBef>
            </a:pPr>
            <a:endParaRPr lang="en-US" sz="1775" u="none" strike="noStrike" spc="-35">
              <a:solidFill>
                <a:srgbClr val="051D40"/>
              </a:solidFill>
              <a:latin typeface="Poppins"/>
              <a:ea typeface="Poppins"/>
              <a:cs typeface="Poppins"/>
              <a:sym typeface="Poppins"/>
            </a:endParaRPr>
          </a:p>
          <a:p>
            <a:pPr marL="0" lvl="0" indent="0" algn="l">
              <a:lnSpc>
                <a:spcPts val="2485"/>
              </a:lnSpc>
              <a:spcBef>
                <a:spcPct val="0"/>
              </a:spcBef>
            </a:pPr>
            <a:r>
              <a:rPr lang="en-US" sz="1775" u="none" strike="noStrike" spc="-35">
                <a:solidFill>
                  <a:srgbClr val="051D40"/>
                </a:solidFill>
                <a:latin typeface="Poppins"/>
                <a:ea typeface="Poppins"/>
                <a:cs typeface="Poppins"/>
                <a:sym typeface="Poppins"/>
              </a:rPr>
              <a:t>Ultimately, the goal is to equip the management team with data-driven insights to facilitate informed decision-making processes.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659673" y="-2449872"/>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916934" y="2243174"/>
            <a:ext cx="7449208" cy="3384860"/>
          </a:xfrm>
          <a:custGeom>
            <a:avLst/>
            <a:gdLst/>
            <a:ahLst/>
            <a:cxnLst/>
            <a:rect l="l" t="t" r="r" b="b"/>
            <a:pathLst>
              <a:path w="7449208" h="3384860">
                <a:moveTo>
                  <a:pt x="0" y="0"/>
                </a:moveTo>
                <a:lnTo>
                  <a:pt x="7449209" y="0"/>
                </a:lnTo>
                <a:lnTo>
                  <a:pt x="7449209" y="3384860"/>
                </a:lnTo>
                <a:lnTo>
                  <a:pt x="0" y="3384860"/>
                </a:lnTo>
                <a:lnTo>
                  <a:pt x="0" y="0"/>
                </a:lnTo>
                <a:close/>
              </a:path>
            </a:pathLst>
          </a:custGeom>
          <a:blipFill>
            <a:blip r:embed="rId2"/>
            <a:stretch>
              <a:fillRect/>
            </a:stretch>
          </a:blipFill>
        </p:spPr>
        <p:txBody>
          <a:bodyPr/>
          <a:lstStyle/>
          <a:p>
            <a:endParaRPr lang="en-US"/>
          </a:p>
        </p:txBody>
      </p:sp>
      <p:sp>
        <p:nvSpPr>
          <p:cNvPr id="6" name="Freeform 6"/>
          <p:cNvSpPr/>
          <p:nvPr/>
        </p:nvSpPr>
        <p:spPr>
          <a:xfrm>
            <a:off x="1814358" y="6722774"/>
            <a:ext cx="6951215" cy="2310007"/>
          </a:xfrm>
          <a:custGeom>
            <a:avLst/>
            <a:gdLst/>
            <a:ahLst/>
            <a:cxnLst/>
            <a:rect l="l" t="t" r="r" b="b"/>
            <a:pathLst>
              <a:path w="6951215" h="2310007">
                <a:moveTo>
                  <a:pt x="0" y="0"/>
                </a:moveTo>
                <a:lnTo>
                  <a:pt x="6951215" y="0"/>
                </a:lnTo>
                <a:lnTo>
                  <a:pt x="6951215" y="2310008"/>
                </a:lnTo>
                <a:lnTo>
                  <a:pt x="0" y="2310008"/>
                </a:lnTo>
                <a:lnTo>
                  <a:pt x="0" y="0"/>
                </a:lnTo>
                <a:close/>
              </a:path>
            </a:pathLst>
          </a:custGeom>
          <a:blipFill>
            <a:blip r:embed="rId3"/>
            <a:stretch>
              <a:fillRect/>
            </a:stretch>
          </a:blipFill>
        </p:spPr>
        <p:txBody>
          <a:bodyPr/>
          <a:lstStyle/>
          <a:p>
            <a:endParaRPr lang="en-US"/>
          </a:p>
        </p:txBody>
      </p:sp>
      <p:sp>
        <p:nvSpPr>
          <p:cNvPr id="7" name="Freeform 7"/>
          <p:cNvSpPr/>
          <p:nvPr/>
        </p:nvSpPr>
        <p:spPr>
          <a:xfrm>
            <a:off x="10530141" y="2243174"/>
            <a:ext cx="7492147" cy="2618223"/>
          </a:xfrm>
          <a:custGeom>
            <a:avLst/>
            <a:gdLst/>
            <a:ahLst/>
            <a:cxnLst/>
            <a:rect l="l" t="t" r="r" b="b"/>
            <a:pathLst>
              <a:path w="7492147" h="2618223">
                <a:moveTo>
                  <a:pt x="0" y="0"/>
                </a:moveTo>
                <a:lnTo>
                  <a:pt x="7492146" y="0"/>
                </a:lnTo>
                <a:lnTo>
                  <a:pt x="7492146" y="2618223"/>
                </a:lnTo>
                <a:lnTo>
                  <a:pt x="0" y="2618223"/>
                </a:lnTo>
                <a:lnTo>
                  <a:pt x="0" y="0"/>
                </a:lnTo>
                <a:close/>
              </a:path>
            </a:pathLst>
          </a:custGeom>
          <a:blipFill>
            <a:blip r:embed="rId4"/>
            <a:stretch>
              <a:fillRect/>
            </a:stretch>
          </a:blipFill>
        </p:spPr>
        <p:txBody>
          <a:bodyPr/>
          <a:lstStyle/>
          <a:p>
            <a:endParaRPr lang="en-US"/>
          </a:p>
        </p:txBody>
      </p:sp>
      <p:sp>
        <p:nvSpPr>
          <p:cNvPr id="8" name="Freeform 8"/>
          <p:cNvSpPr/>
          <p:nvPr/>
        </p:nvSpPr>
        <p:spPr>
          <a:xfrm>
            <a:off x="9632349" y="6903042"/>
            <a:ext cx="8389939" cy="1541935"/>
          </a:xfrm>
          <a:custGeom>
            <a:avLst/>
            <a:gdLst/>
            <a:ahLst/>
            <a:cxnLst/>
            <a:rect l="l" t="t" r="r" b="b"/>
            <a:pathLst>
              <a:path w="8389939" h="1541935">
                <a:moveTo>
                  <a:pt x="0" y="0"/>
                </a:moveTo>
                <a:lnTo>
                  <a:pt x="8389938" y="0"/>
                </a:lnTo>
                <a:lnTo>
                  <a:pt x="8389938" y="1541935"/>
                </a:lnTo>
                <a:lnTo>
                  <a:pt x="0" y="1541935"/>
                </a:lnTo>
                <a:lnTo>
                  <a:pt x="0" y="0"/>
                </a:lnTo>
                <a:close/>
              </a:path>
            </a:pathLst>
          </a:custGeom>
          <a:blipFill>
            <a:blip r:embed="rId5"/>
            <a:stretch>
              <a:fillRect/>
            </a:stretch>
          </a:blipFill>
        </p:spPr>
        <p:txBody>
          <a:bodyPr/>
          <a:lstStyle/>
          <a:p>
            <a:endParaRPr lang="en-US"/>
          </a:p>
        </p:txBody>
      </p:sp>
      <p:sp>
        <p:nvSpPr>
          <p:cNvPr id="9" name="TextBox 9"/>
          <p:cNvSpPr txBox="1"/>
          <p:nvPr/>
        </p:nvSpPr>
        <p:spPr>
          <a:xfrm>
            <a:off x="2171681" y="257177"/>
            <a:ext cx="7922504" cy="771523"/>
          </a:xfrm>
          <a:prstGeom prst="rect">
            <a:avLst/>
          </a:prstGeom>
        </p:spPr>
        <p:txBody>
          <a:bodyPr lIns="0" tIns="0" rIns="0" bIns="0" rtlCol="0" anchor="t">
            <a:spAutoFit/>
          </a:bodyPr>
          <a:lstStyle/>
          <a:p>
            <a:pPr marL="0" lvl="0" indent="0" algn="l">
              <a:lnSpc>
                <a:spcPts val="6300"/>
              </a:lnSpc>
              <a:spcBef>
                <a:spcPct val="0"/>
              </a:spcBef>
            </a:pPr>
            <a:r>
              <a:rPr lang="en-US" sz="4500" b="1">
                <a:solidFill>
                  <a:srgbClr val="051D40"/>
                </a:solidFill>
                <a:latin typeface="Montserrat Bold"/>
                <a:ea typeface="Montserrat Bold"/>
                <a:cs typeface="Montserrat Bold"/>
                <a:sym typeface="Montserrat Bold"/>
              </a:rPr>
              <a:t>Database Overview</a:t>
            </a:r>
          </a:p>
        </p:txBody>
      </p:sp>
      <p:sp>
        <p:nvSpPr>
          <p:cNvPr id="10" name="TextBox 10"/>
          <p:cNvSpPr txBox="1"/>
          <p:nvPr/>
        </p:nvSpPr>
        <p:spPr>
          <a:xfrm>
            <a:off x="-2659673" y="1402532"/>
            <a:ext cx="10584487" cy="580390"/>
          </a:xfrm>
          <a:prstGeom prst="rect">
            <a:avLst/>
          </a:prstGeom>
        </p:spPr>
        <p:txBody>
          <a:bodyPr lIns="0" tIns="0" rIns="0" bIns="0" rtlCol="0" anchor="t">
            <a:spAutoFit/>
          </a:bodyPr>
          <a:lstStyle/>
          <a:p>
            <a:pPr algn="ctr">
              <a:lnSpc>
                <a:spcPts val="4759"/>
              </a:lnSpc>
            </a:pPr>
            <a:r>
              <a:rPr lang="en-US" sz="3399" u="sng">
                <a:solidFill>
                  <a:srgbClr val="051D40"/>
                </a:solidFill>
                <a:latin typeface="Canva Sans"/>
                <a:ea typeface="Canva Sans"/>
                <a:cs typeface="Canva Sans"/>
                <a:sym typeface="Canva Sans"/>
              </a:rPr>
              <a:t>Tables</a:t>
            </a:r>
          </a:p>
        </p:txBody>
      </p:sp>
      <p:sp>
        <p:nvSpPr>
          <p:cNvPr id="11" name="TextBox 11"/>
          <p:cNvSpPr txBox="1"/>
          <p:nvPr/>
        </p:nvSpPr>
        <p:spPr>
          <a:xfrm>
            <a:off x="7273618" y="1524102"/>
            <a:ext cx="10584487" cy="580390"/>
          </a:xfrm>
          <a:prstGeom prst="rect">
            <a:avLst/>
          </a:prstGeom>
        </p:spPr>
        <p:txBody>
          <a:bodyPr lIns="0" tIns="0" rIns="0" bIns="0" rtlCol="0" anchor="t">
            <a:spAutoFit/>
          </a:bodyPr>
          <a:lstStyle/>
          <a:p>
            <a:pPr algn="ctr">
              <a:lnSpc>
                <a:spcPts val="4759"/>
              </a:lnSpc>
            </a:pPr>
            <a:r>
              <a:rPr lang="en-US" sz="3399" u="sng">
                <a:solidFill>
                  <a:srgbClr val="051D40"/>
                </a:solidFill>
                <a:latin typeface="Canva Sans"/>
                <a:ea typeface="Canva Sans"/>
                <a:cs typeface="Canva Sans"/>
                <a:sym typeface="Canva Sans"/>
              </a:rPr>
              <a:t>Stored Procedure</a:t>
            </a:r>
          </a:p>
        </p:txBody>
      </p:sp>
      <p:sp>
        <p:nvSpPr>
          <p:cNvPr id="12" name="TextBox 12"/>
          <p:cNvSpPr txBox="1"/>
          <p:nvPr/>
        </p:nvSpPr>
        <p:spPr>
          <a:xfrm>
            <a:off x="-2838205" y="5999509"/>
            <a:ext cx="10584487" cy="580390"/>
          </a:xfrm>
          <a:prstGeom prst="rect">
            <a:avLst/>
          </a:prstGeom>
        </p:spPr>
        <p:txBody>
          <a:bodyPr lIns="0" tIns="0" rIns="0" bIns="0" rtlCol="0" anchor="t">
            <a:spAutoFit/>
          </a:bodyPr>
          <a:lstStyle/>
          <a:p>
            <a:pPr algn="ctr">
              <a:lnSpc>
                <a:spcPts val="4759"/>
              </a:lnSpc>
            </a:pPr>
            <a:r>
              <a:rPr lang="en-US" sz="3399" u="sng">
                <a:solidFill>
                  <a:srgbClr val="051D40"/>
                </a:solidFill>
                <a:latin typeface="Canva Sans"/>
                <a:ea typeface="Canva Sans"/>
                <a:cs typeface="Canva Sans"/>
                <a:sym typeface="Canva Sans"/>
              </a:rPr>
              <a:t>View</a:t>
            </a:r>
          </a:p>
        </p:txBody>
      </p:sp>
      <p:sp>
        <p:nvSpPr>
          <p:cNvPr id="13" name="TextBox 13"/>
          <p:cNvSpPr txBox="1"/>
          <p:nvPr/>
        </p:nvSpPr>
        <p:spPr>
          <a:xfrm>
            <a:off x="6483780" y="5999509"/>
            <a:ext cx="10584487" cy="580390"/>
          </a:xfrm>
          <a:prstGeom prst="rect">
            <a:avLst/>
          </a:prstGeom>
        </p:spPr>
        <p:txBody>
          <a:bodyPr lIns="0" tIns="0" rIns="0" bIns="0" rtlCol="0" anchor="t">
            <a:spAutoFit/>
          </a:bodyPr>
          <a:lstStyle/>
          <a:p>
            <a:pPr algn="ctr">
              <a:lnSpc>
                <a:spcPts val="4759"/>
              </a:lnSpc>
            </a:pPr>
            <a:r>
              <a:rPr lang="en-US" sz="3399" u="sng">
                <a:solidFill>
                  <a:srgbClr val="051D40"/>
                </a:solidFill>
                <a:latin typeface="Canva Sans"/>
                <a:ea typeface="Canva Sans"/>
                <a:cs typeface="Canva Sans"/>
                <a:sym typeface="Canva Sans"/>
              </a:rPr>
              <a:t>Functions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0" y="36491"/>
            <a:ext cx="18288000" cy="10250509"/>
            <a:chOff x="0" y="0"/>
            <a:chExt cx="5121047" cy="2870371"/>
          </a:xfrm>
        </p:grpSpPr>
        <p:sp>
          <p:nvSpPr>
            <p:cNvPr id="3" name="Freeform 3"/>
            <p:cNvSpPr/>
            <p:nvPr/>
          </p:nvSpPr>
          <p:spPr>
            <a:xfrm>
              <a:off x="0" y="0"/>
              <a:ext cx="5121047" cy="2870371"/>
            </a:xfrm>
            <a:custGeom>
              <a:avLst/>
              <a:gdLst/>
              <a:ahLst/>
              <a:cxnLst/>
              <a:rect l="l" t="t" r="r" b="b"/>
              <a:pathLst>
                <a:path w="5121047" h="2870371">
                  <a:moveTo>
                    <a:pt x="0" y="0"/>
                  </a:moveTo>
                  <a:lnTo>
                    <a:pt x="5121047" y="0"/>
                  </a:lnTo>
                  <a:lnTo>
                    <a:pt x="5121047" y="2870371"/>
                  </a:lnTo>
                  <a:lnTo>
                    <a:pt x="0" y="2870371"/>
                  </a:lnTo>
                  <a:close/>
                </a:path>
              </a:pathLst>
            </a:custGeom>
            <a:solidFill>
              <a:srgbClr val="000000">
                <a:alpha val="0"/>
              </a:srgbClr>
            </a:solidFill>
            <a:ln w="228600" cap="sq">
              <a:solidFill>
                <a:srgbClr val="145DA0"/>
              </a:solidFill>
              <a:prstDash val="solid"/>
              <a:miter/>
            </a:ln>
          </p:spPr>
          <p:txBody>
            <a:bodyPr/>
            <a:lstStyle/>
            <a:p>
              <a:endParaRPr lang="en-US"/>
            </a:p>
          </p:txBody>
        </p:sp>
        <p:sp>
          <p:nvSpPr>
            <p:cNvPr id="4" name="TextBox 4"/>
            <p:cNvSpPr txBox="1"/>
            <p:nvPr/>
          </p:nvSpPr>
          <p:spPr>
            <a:xfrm>
              <a:off x="0" y="-38100"/>
              <a:ext cx="5121047" cy="2908471"/>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Freeform 5"/>
          <p:cNvSpPr/>
          <p:nvPr/>
        </p:nvSpPr>
        <p:spPr>
          <a:xfrm>
            <a:off x="2373566" y="4643865"/>
            <a:ext cx="5386775" cy="3622606"/>
          </a:xfrm>
          <a:custGeom>
            <a:avLst/>
            <a:gdLst/>
            <a:ahLst/>
            <a:cxnLst/>
            <a:rect l="l" t="t" r="r" b="b"/>
            <a:pathLst>
              <a:path w="5386775" h="3622606">
                <a:moveTo>
                  <a:pt x="0" y="0"/>
                </a:moveTo>
                <a:lnTo>
                  <a:pt x="5386774" y="0"/>
                </a:lnTo>
                <a:lnTo>
                  <a:pt x="5386774" y="3622606"/>
                </a:lnTo>
                <a:lnTo>
                  <a:pt x="0" y="3622606"/>
                </a:lnTo>
                <a:lnTo>
                  <a:pt x="0" y="0"/>
                </a:lnTo>
                <a:close/>
              </a:path>
            </a:pathLst>
          </a:custGeom>
          <a:blipFill>
            <a:blip r:embed="rId2"/>
            <a:stretch>
              <a:fillRect/>
            </a:stretch>
          </a:blipFill>
        </p:spPr>
        <p:txBody>
          <a:bodyPr/>
          <a:lstStyle/>
          <a:p>
            <a:endParaRPr lang="en-US"/>
          </a:p>
        </p:txBody>
      </p:sp>
      <p:sp>
        <p:nvSpPr>
          <p:cNvPr id="6" name="Freeform 6"/>
          <p:cNvSpPr/>
          <p:nvPr/>
        </p:nvSpPr>
        <p:spPr>
          <a:xfrm>
            <a:off x="2178537" y="2341683"/>
            <a:ext cx="5226044" cy="1699033"/>
          </a:xfrm>
          <a:custGeom>
            <a:avLst/>
            <a:gdLst/>
            <a:ahLst/>
            <a:cxnLst/>
            <a:rect l="l" t="t" r="r" b="b"/>
            <a:pathLst>
              <a:path w="5226044" h="1699033">
                <a:moveTo>
                  <a:pt x="0" y="0"/>
                </a:moveTo>
                <a:lnTo>
                  <a:pt x="5226044" y="0"/>
                </a:lnTo>
                <a:lnTo>
                  <a:pt x="5226044" y="1699033"/>
                </a:lnTo>
                <a:lnTo>
                  <a:pt x="0" y="1699033"/>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1123252" y="2120599"/>
            <a:ext cx="1055285" cy="404068"/>
          </a:xfrm>
          <a:prstGeom prst="rect">
            <a:avLst/>
          </a:prstGeom>
        </p:spPr>
        <p:txBody>
          <a:bodyPr lIns="0" tIns="0" rIns="0" bIns="0" rtlCol="0" anchor="t">
            <a:spAutoFit/>
          </a:bodyPr>
          <a:lstStyle/>
          <a:p>
            <a:pPr algn="ctr">
              <a:lnSpc>
                <a:spcPts val="3364"/>
              </a:lnSpc>
            </a:pPr>
            <a:r>
              <a:rPr lang="en-US" sz="2403" b="1">
                <a:solidFill>
                  <a:srgbClr val="000000"/>
                </a:solidFill>
                <a:latin typeface="Canva Sans Bold"/>
                <a:ea typeface="Canva Sans Bold"/>
                <a:cs typeface="Canva Sans Bold"/>
                <a:sym typeface="Canva Sans Bold"/>
              </a:rPr>
              <a:t># Code</a:t>
            </a:r>
          </a:p>
        </p:txBody>
      </p:sp>
      <p:sp>
        <p:nvSpPr>
          <p:cNvPr id="8" name="TextBox 8"/>
          <p:cNvSpPr txBox="1"/>
          <p:nvPr/>
        </p:nvSpPr>
        <p:spPr>
          <a:xfrm>
            <a:off x="6786926" y="438658"/>
            <a:ext cx="3656409" cy="646557"/>
          </a:xfrm>
          <a:prstGeom prst="rect">
            <a:avLst/>
          </a:prstGeom>
        </p:spPr>
        <p:txBody>
          <a:bodyPr lIns="0" tIns="0" rIns="0" bIns="0" rtlCol="0" anchor="t">
            <a:spAutoFit/>
          </a:bodyPr>
          <a:lstStyle/>
          <a:p>
            <a:pPr algn="ctr">
              <a:lnSpc>
                <a:spcPts val="5312"/>
              </a:lnSpc>
            </a:pPr>
            <a:r>
              <a:rPr lang="en-US" sz="3794" b="1">
                <a:solidFill>
                  <a:srgbClr val="1800AD"/>
                </a:solidFill>
                <a:latin typeface="Canva Sans Bold"/>
                <a:ea typeface="Canva Sans Bold"/>
                <a:cs typeface="Canva Sans Bold"/>
                <a:sym typeface="Canva Sans Bold"/>
              </a:rPr>
              <a:t>Ad-hoc insights</a:t>
            </a:r>
          </a:p>
        </p:txBody>
      </p:sp>
      <p:sp>
        <p:nvSpPr>
          <p:cNvPr id="9" name="TextBox 9"/>
          <p:cNvSpPr txBox="1"/>
          <p:nvPr/>
        </p:nvSpPr>
        <p:spPr>
          <a:xfrm>
            <a:off x="417394" y="1359702"/>
            <a:ext cx="18112951" cy="457835"/>
          </a:xfrm>
          <a:prstGeom prst="rect">
            <a:avLst/>
          </a:prstGeom>
        </p:spPr>
        <p:txBody>
          <a:bodyPr lIns="0" tIns="0" rIns="0" bIns="0" rtlCol="0" anchor="t">
            <a:spAutoFit/>
          </a:bodyPr>
          <a:lstStyle/>
          <a:p>
            <a:pPr algn="l">
              <a:lnSpc>
                <a:spcPts val="3640"/>
              </a:lnSpc>
            </a:pPr>
            <a:r>
              <a:rPr lang="en-US" sz="2600" b="1">
                <a:solidFill>
                  <a:srgbClr val="000000"/>
                </a:solidFill>
                <a:latin typeface="Poppins Bold"/>
                <a:ea typeface="Poppins Bold"/>
                <a:cs typeface="Poppins Bold"/>
                <a:sym typeface="Poppins Bold"/>
              </a:rPr>
              <a:t>Provide the list of markets in which customer "Atliq Exclusive" operates its business in the APAC region</a:t>
            </a:r>
          </a:p>
        </p:txBody>
      </p:sp>
      <p:sp>
        <p:nvSpPr>
          <p:cNvPr id="10" name="TextBox 10"/>
          <p:cNvSpPr txBox="1"/>
          <p:nvPr/>
        </p:nvSpPr>
        <p:spPr>
          <a:xfrm>
            <a:off x="1123252" y="8615943"/>
            <a:ext cx="16425629" cy="860425"/>
          </a:xfrm>
          <a:prstGeom prst="rect">
            <a:avLst/>
          </a:prstGeom>
        </p:spPr>
        <p:txBody>
          <a:bodyPr lIns="0" tIns="0" rIns="0" bIns="0" rtlCol="0" anchor="t">
            <a:spAutoFit/>
          </a:bodyPr>
          <a:lstStyle/>
          <a:p>
            <a:pPr algn="l">
              <a:lnSpc>
                <a:spcPts val="3499"/>
              </a:lnSpc>
            </a:pPr>
            <a:r>
              <a:rPr lang="en-US" sz="2499">
                <a:solidFill>
                  <a:srgbClr val="000000"/>
                </a:solidFill>
                <a:latin typeface="Canva Sans"/>
                <a:ea typeface="Canva Sans"/>
                <a:cs typeface="Canva Sans"/>
                <a:sym typeface="Canva Sans"/>
              </a:rPr>
              <a:t>Atliq Exclusive operates it's business in 8 Markets, namely </a:t>
            </a:r>
            <a:r>
              <a:rPr lang="en-US" sz="2499" b="1">
                <a:solidFill>
                  <a:srgbClr val="000000"/>
                </a:solidFill>
                <a:latin typeface="Canva Sans Bold"/>
                <a:ea typeface="Canva Sans Bold"/>
                <a:cs typeface="Canva Sans Bold"/>
                <a:sym typeface="Canva Sans Bold"/>
              </a:rPr>
              <a:t>Australia, Bangladesh, India, Indonesia, ,Japan, New Zealand, Philiphines, South Korea</a:t>
            </a:r>
            <a:r>
              <a:rPr lang="en-US" sz="2499">
                <a:solidFill>
                  <a:srgbClr val="000000"/>
                </a:solidFill>
                <a:latin typeface="Canva Sans"/>
                <a:ea typeface="Canva Sans"/>
                <a:cs typeface="Canva Sans"/>
                <a:sym typeface="Canva Sans"/>
              </a:rPr>
              <a:t> in APAC</a:t>
            </a:r>
          </a:p>
        </p:txBody>
      </p:sp>
      <p:sp>
        <p:nvSpPr>
          <p:cNvPr id="11" name="TextBox 11"/>
          <p:cNvSpPr txBox="1"/>
          <p:nvPr/>
        </p:nvSpPr>
        <p:spPr>
          <a:xfrm>
            <a:off x="1028700" y="4239797"/>
            <a:ext cx="1344866" cy="404068"/>
          </a:xfrm>
          <a:prstGeom prst="rect">
            <a:avLst/>
          </a:prstGeom>
        </p:spPr>
        <p:txBody>
          <a:bodyPr lIns="0" tIns="0" rIns="0" bIns="0" rtlCol="0" anchor="t">
            <a:spAutoFit/>
          </a:bodyPr>
          <a:lstStyle/>
          <a:p>
            <a:pPr algn="ctr">
              <a:lnSpc>
                <a:spcPts val="3364"/>
              </a:lnSpc>
            </a:pPr>
            <a:r>
              <a:rPr lang="en-US" sz="2403" b="1">
                <a:solidFill>
                  <a:srgbClr val="000000"/>
                </a:solidFill>
                <a:latin typeface="Canva Sans Bold"/>
                <a:ea typeface="Canva Sans Bold"/>
                <a:cs typeface="Canva Sans Bold"/>
                <a:sym typeface="Canva Sans Bold"/>
              </a:rPr>
              <a:t># Output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1701133" y="1870874"/>
            <a:ext cx="7732368" cy="2835770"/>
          </a:xfrm>
          <a:custGeom>
            <a:avLst/>
            <a:gdLst/>
            <a:ahLst/>
            <a:cxnLst/>
            <a:rect l="l" t="t" r="r" b="b"/>
            <a:pathLst>
              <a:path w="7732368" h="2835770">
                <a:moveTo>
                  <a:pt x="0" y="0"/>
                </a:moveTo>
                <a:lnTo>
                  <a:pt x="7732367" y="0"/>
                </a:lnTo>
                <a:lnTo>
                  <a:pt x="7732367" y="2835770"/>
                </a:lnTo>
                <a:lnTo>
                  <a:pt x="0" y="2835770"/>
                </a:lnTo>
                <a:lnTo>
                  <a:pt x="0" y="0"/>
                </a:lnTo>
                <a:close/>
              </a:path>
            </a:pathLst>
          </a:custGeom>
          <a:blipFill>
            <a:blip r:embed="rId2"/>
            <a:stretch>
              <a:fillRect b="-15204"/>
            </a:stretch>
          </a:blipFill>
        </p:spPr>
        <p:txBody>
          <a:bodyPr/>
          <a:lstStyle/>
          <a:p>
            <a:endParaRPr lang="en-US"/>
          </a:p>
        </p:txBody>
      </p:sp>
      <p:sp>
        <p:nvSpPr>
          <p:cNvPr id="3" name="Freeform 3"/>
          <p:cNvSpPr/>
          <p:nvPr/>
        </p:nvSpPr>
        <p:spPr>
          <a:xfrm>
            <a:off x="1701133" y="5698484"/>
            <a:ext cx="10149044" cy="1663408"/>
          </a:xfrm>
          <a:custGeom>
            <a:avLst/>
            <a:gdLst/>
            <a:ahLst/>
            <a:cxnLst/>
            <a:rect l="l" t="t" r="r" b="b"/>
            <a:pathLst>
              <a:path w="10149044" h="1663408">
                <a:moveTo>
                  <a:pt x="0" y="0"/>
                </a:moveTo>
                <a:lnTo>
                  <a:pt x="10149044" y="0"/>
                </a:lnTo>
                <a:lnTo>
                  <a:pt x="10149044" y="1663407"/>
                </a:lnTo>
                <a:lnTo>
                  <a:pt x="0" y="1663407"/>
                </a:lnTo>
                <a:lnTo>
                  <a:pt x="0" y="0"/>
                </a:lnTo>
                <a:close/>
              </a:path>
            </a:pathLst>
          </a:custGeom>
          <a:blipFill>
            <a:blip r:embed="rId3"/>
            <a:stretch>
              <a:fillRect r="-2345"/>
            </a:stretch>
          </a:blipFill>
        </p:spPr>
        <p:txBody>
          <a:bodyPr/>
          <a:lstStyle/>
          <a:p>
            <a:endParaRPr lang="en-US"/>
          </a:p>
        </p:txBody>
      </p:sp>
      <p:sp>
        <p:nvSpPr>
          <p:cNvPr id="4" name="TextBox 4"/>
          <p:cNvSpPr txBox="1"/>
          <p:nvPr/>
        </p:nvSpPr>
        <p:spPr>
          <a:xfrm>
            <a:off x="1028700" y="1466806"/>
            <a:ext cx="1055285" cy="404068"/>
          </a:xfrm>
          <a:prstGeom prst="rect">
            <a:avLst/>
          </a:prstGeom>
        </p:spPr>
        <p:txBody>
          <a:bodyPr lIns="0" tIns="0" rIns="0" bIns="0" rtlCol="0" anchor="t">
            <a:spAutoFit/>
          </a:bodyPr>
          <a:lstStyle/>
          <a:p>
            <a:pPr algn="ctr">
              <a:lnSpc>
                <a:spcPts val="3364"/>
              </a:lnSpc>
            </a:pPr>
            <a:r>
              <a:rPr lang="en-US" sz="2403" b="1">
                <a:solidFill>
                  <a:srgbClr val="000000"/>
                </a:solidFill>
                <a:latin typeface="Canva Sans Bold"/>
                <a:ea typeface="Canva Sans Bold"/>
                <a:cs typeface="Canva Sans Bold"/>
                <a:sym typeface="Canva Sans Bold"/>
              </a:rPr>
              <a:t># Code</a:t>
            </a:r>
          </a:p>
        </p:txBody>
      </p:sp>
      <p:sp>
        <p:nvSpPr>
          <p:cNvPr id="5" name="TextBox 5"/>
          <p:cNvSpPr txBox="1"/>
          <p:nvPr/>
        </p:nvSpPr>
        <p:spPr>
          <a:xfrm>
            <a:off x="744291" y="570865"/>
            <a:ext cx="18112951" cy="457835"/>
          </a:xfrm>
          <a:prstGeom prst="rect">
            <a:avLst/>
          </a:prstGeom>
        </p:spPr>
        <p:txBody>
          <a:bodyPr lIns="0" tIns="0" rIns="0" bIns="0" rtlCol="0" anchor="t">
            <a:spAutoFit/>
          </a:bodyPr>
          <a:lstStyle/>
          <a:p>
            <a:pPr algn="l">
              <a:lnSpc>
                <a:spcPts val="3640"/>
              </a:lnSpc>
            </a:pPr>
            <a:r>
              <a:rPr lang="en-US" sz="2600" b="1">
                <a:solidFill>
                  <a:srgbClr val="000000"/>
                </a:solidFill>
                <a:latin typeface="Poppins Bold"/>
                <a:ea typeface="Poppins Bold"/>
                <a:cs typeface="Poppins Bold"/>
                <a:sym typeface="Poppins Bold"/>
              </a:rPr>
              <a:t>What is the percentage of unique product increase in 2021 vs. 2020?</a:t>
            </a:r>
          </a:p>
        </p:txBody>
      </p:sp>
      <p:sp>
        <p:nvSpPr>
          <p:cNvPr id="6" name="TextBox 6"/>
          <p:cNvSpPr txBox="1"/>
          <p:nvPr/>
        </p:nvSpPr>
        <p:spPr>
          <a:xfrm>
            <a:off x="1028700" y="5105400"/>
            <a:ext cx="1344866" cy="404068"/>
          </a:xfrm>
          <a:prstGeom prst="rect">
            <a:avLst/>
          </a:prstGeom>
        </p:spPr>
        <p:txBody>
          <a:bodyPr lIns="0" tIns="0" rIns="0" bIns="0" rtlCol="0" anchor="t">
            <a:spAutoFit/>
          </a:bodyPr>
          <a:lstStyle/>
          <a:p>
            <a:pPr algn="ctr">
              <a:lnSpc>
                <a:spcPts val="3364"/>
              </a:lnSpc>
            </a:pPr>
            <a:r>
              <a:rPr lang="en-US" sz="2403" b="1">
                <a:solidFill>
                  <a:srgbClr val="000000"/>
                </a:solidFill>
                <a:latin typeface="Canva Sans Bold"/>
                <a:ea typeface="Canva Sans Bold"/>
                <a:cs typeface="Canva Sans Bold"/>
                <a:sym typeface="Canva Sans Bold"/>
              </a:rPr>
              <a:t># Output</a:t>
            </a:r>
          </a:p>
        </p:txBody>
      </p:sp>
      <p:sp>
        <p:nvSpPr>
          <p:cNvPr id="7" name="TextBox 7"/>
          <p:cNvSpPr txBox="1"/>
          <p:nvPr/>
        </p:nvSpPr>
        <p:spPr>
          <a:xfrm>
            <a:off x="1587952" y="8010817"/>
            <a:ext cx="14303105" cy="860425"/>
          </a:xfrm>
          <a:prstGeom prst="rect">
            <a:avLst/>
          </a:prstGeom>
        </p:spPr>
        <p:txBody>
          <a:bodyPr lIns="0" tIns="0" rIns="0" bIns="0" rtlCol="0" anchor="t">
            <a:spAutoFit/>
          </a:bodyPr>
          <a:lstStyle/>
          <a:p>
            <a:pPr algn="l">
              <a:lnSpc>
                <a:spcPts val="3499"/>
              </a:lnSpc>
            </a:pPr>
            <a:r>
              <a:rPr lang="en-US" sz="2499">
                <a:solidFill>
                  <a:srgbClr val="000000"/>
                </a:solidFill>
                <a:latin typeface="Canva Sans"/>
                <a:ea typeface="Canva Sans"/>
                <a:cs typeface="Canva Sans"/>
                <a:sym typeface="Canva Sans"/>
              </a:rPr>
              <a:t>In 2021 , the unique product count rose from </a:t>
            </a:r>
            <a:r>
              <a:rPr lang="en-US" sz="2499" b="1">
                <a:solidFill>
                  <a:srgbClr val="000000"/>
                </a:solidFill>
                <a:latin typeface="Canva Sans Bold"/>
                <a:ea typeface="Canva Sans Bold"/>
                <a:cs typeface="Canva Sans Bold"/>
                <a:sym typeface="Canva Sans Bold"/>
              </a:rPr>
              <a:t>245 to 334, marking a 36.33%</a:t>
            </a:r>
            <a:r>
              <a:rPr lang="en-US" sz="2499">
                <a:solidFill>
                  <a:srgbClr val="000000"/>
                </a:solidFill>
                <a:latin typeface="Canva Sans"/>
                <a:ea typeface="Canva Sans"/>
                <a:cs typeface="Canva Sans"/>
                <a:sym typeface="Canva Sans"/>
              </a:rPr>
              <a:t> increase compared to previous year.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0" y="84116"/>
            <a:ext cx="18288000" cy="10250509"/>
            <a:chOff x="0" y="0"/>
            <a:chExt cx="5121047" cy="2870371"/>
          </a:xfrm>
        </p:grpSpPr>
        <p:sp>
          <p:nvSpPr>
            <p:cNvPr id="3" name="Freeform 3"/>
            <p:cNvSpPr/>
            <p:nvPr/>
          </p:nvSpPr>
          <p:spPr>
            <a:xfrm>
              <a:off x="0" y="0"/>
              <a:ext cx="5121047" cy="2870371"/>
            </a:xfrm>
            <a:custGeom>
              <a:avLst/>
              <a:gdLst/>
              <a:ahLst/>
              <a:cxnLst/>
              <a:rect l="l" t="t" r="r" b="b"/>
              <a:pathLst>
                <a:path w="5121047" h="2870371">
                  <a:moveTo>
                    <a:pt x="0" y="0"/>
                  </a:moveTo>
                  <a:lnTo>
                    <a:pt x="5121047" y="0"/>
                  </a:lnTo>
                  <a:lnTo>
                    <a:pt x="5121047" y="2870371"/>
                  </a:lnTo>
                  <a:lnTo>
                    <a:pt x="0" y="2870371"/>
                  </a:lnTo>
                  <a:close/>
                </a:path>
              </a:pathLst>
            </a:custGeom>
            <a:solidFill>
              <a:srgbClr val="000000">
                <a:alpha val="0"/>
              </a:srgbClr>
            </a:solidFill>
            <a:ln w="228600" cap="sq">
              <a:solidFill>
                <a:srgbClr val="145DA0"/>
              </a:solidFill>
              <a:prstDash val="solid"/>
              <a:miter/>
            </a:ln>
          </p:spPr>
          <p:txBody>
            <a:bodyPr/>
            <a:lstStyle/>
            <a:p>
              <a:endParaRPr lang="en-US"/>
            </a:p>
          </p:txBody>
        </p:sp>
        <p:sp>
          <p:nvSpPr>
            <p:cNvPr id="4" name="TextBox 4"/>
            <p:cNvSpPr txBox="1"/>
            <p:nvPr/>
          </p:nvSpPr>
          <p:spPr>
            <a:xfrm>
              <a:off x="0" y="-38100"/>
              <a:ext cx="5121047" cy="2908471"/>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Freeform 5"/>
          <p:cNvSpPr/>
          <p:nvPr/>
        </p:nvSpPr>
        <p:spPr>
          <a:xfrm>
            <a:off x="1701133" y="2038259"/>
            <a:ext cx="11957174" cy="1688951"/>
          </a:xfrm>
          <a:custGeom>
            <a:avLst/>
            <a:gdLst/>
            <a:ahLst/>
            <a:cxnLst/>
            <a:rect l="l" t="t" r="r" b="b"/>
            <a:pathLst>
              <a:path w="11957174" h="1688951">
                <a:moveTo>
                  <a:pt x="0" y="0"/>
                </a:moveTo>
                <a:lnTo>
                  <a:pt x="11957174" y="0"/>
                </a:lnTo>
                <a:lnTo>
                  <a:pt x="11957174" y="1688951"/>
                </a:lnTo>
                <a:lnTo>
                  <a:pt x="0" y="1688951"/>
                </a:lnTo>
                <a:lnTo>
                  <a:pt x="0" y="0"/>
                </a:lnTo>
                <a:close/>
              </a:path>
            </a:pathLst>
          </a:custGeom>
          <a:blipFill>
            <a:blip r:embed="rId2"/>
            <a:stretch>
              <a:fillRect/>
            </a:stretch>
          </a:blipFill>
        </p:spPr>
        <p:txBody>
          <a:bodyPr/>
          <a:lstStyle/>
          <a:p>
            <a:endParaRPr lang="en-US"/>
          </a:p>
        </p:txBody>
      </p:sp>
      <p:sp>
        <p:nvSpPr>
          <p:cNvPr id="6" name="Freeform 6"/>
          <p:cNvSpPr/>
          <p:nvPr/>
        </p:nvSpPr>
        <p:spPr>
          <a:xfrm>
            <a:off x="1556342" y="4674203"/>
            <a:ext cx="6329763" cy="3916541"/>
          </a:xfrm>
          <a:custGeom>
            <a:avLst/>
            <a:gdLst/>
            <a:ahLst/>
            <a:cxnLst/>
            <a:rect l="l" t="t" r="r" b="b"/>
            <a:pathLst>
              <a:path w="6329763" h="3916541">
                <a:moveTo>
                  <a:pt x="0" y="0"/>
                </a:moveTo>
                <a:lnTo>
                  <a:pt x="6329763" y="0"/>
                </a:lnTo>
                <a:lnTo>
                  <a:pt x="6329763" y="3916540"/>
                </a:lnTo>
                <a:lnTo>
                  <a:pt x="0" y="3916540"/>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1028700" y="1634191"/>
            <a:ext cx="1055285" cy="404068"/>
          </a:xfrm>
          <a:prstGeom prst="rect">
            <a:avLst/>
          </a:prstGeom>
        </p:spPr>
        <p:txBody>
          <a:bodyPr lIns="0" tIns="0" rIns="0" bIns="0" rtlCol="0" anchor="t">
            <a:spAutoFit/>
          </a:bodyPr>
          <a:lstStyle/>
          <a:p>
            <a:pPr algn="ctr">
              <a:lnSpc>
                <a:spcPts val="3364"/>
              </a:lnSpc>
            </a:pPr>
            <a:r>
              <a:rPr lang="en-US" sz="2403" b="1">
                <a:solidFill>
                  <a:srgbClr val="000000"/>
                </a:solidFill>
                <a:latin typeface="Canva Sans Bold"/>
                <a:ea typeface="Canva Sans Bold"/>
                <a:cs typeface="Canva Sans Bold"/>
                <a:sym typeface="Canva Sans Bold"/>
              </a:rPr>
              <a:t># Code</a:t>
            </a:r>
          </a:p>
        </p:txBody>
      </p:sp>
      <p:sp>
        <p:nvSpPr>
          <p:cNvPr id="8" name="TextBox 8"/>
          <p:cNvSpPr txBox="1"/>
          <p:nvPr/>
        </p:nvSpPr>
        <p:spPr>
          <a:xfrm>
            <a:off x="828801" y="537845"/>
            <a:ext cx="16630398" cy="915035"/>
          </a:xfrm>
          <a:prstGeom prst="rect">
            <a:avLst/>
          </a:prstGeom>
        </p:spPr>
        <p:txBody>
          <a:bodyPr lIns="0" tIns="0" rIns="0" bIns="0" rtlCol="0" anchor="t">
            <a:spAutoFit/>
          </a:bodyPr>
          <a:lstStyle/>
          <a:p>
            <a:pPr algn="l">
              <a:lnSpc>
                <a:spcPts val="3640"/>
              </a:lnSpc>
            </a:pPr>
            <a:r>
              <a:rPr lang="en-US" sz="2600" b="1">
                <a:solidFill>
                  <a:srgbClr val="000000"/>
                </a:solidFill>
                <a:latin typeface="Poppins Bold"/>
                <a:ea typeface="Poppins Bold"/>
                <a:cs typeface="Poppins Bold"/>
                <a:sym typeface="Poppins Bold"/>
              </a:rPr>
              <a:t>Provide a report with all the unique product counts for each segment and sort them in descending order of product counts.</a:t>
            </a:r>
          </a:p>
        </p:txBody>
      </p:sp>
      <p:sp>
        <p:nvSpPr>
          <p:cNvPr id="9" name="TextBox 9"/>
          <p:cNvSpPr txBox="1"/>
          <p:nvPr/>
        </p:nvSpPr>
        <p:spPr>
          <a:xfrm>
            <a:off x="1196085" y="4270135"/>
            <a:ext cx="1344866" cy="404068"/>
          </a:xfrm>
          <a:prstGeom prst="rect">
            <a:avLst/>
          </a:prstGeom>
        </p:spPr>
        <p:txBody>
          <a:bodyPr lIns="0" tIns="0" rIns="0" bIns="0" rtlCol="0" anchor="t">
            <a:spAutoFit/>
          </a:bodyPr>
          <a:lstStyle/>
          <a:p>
            <a:pPr algn="ctr">
              <a:lnSpc>
                <a:spcPts val="3364"/>
              </a:lnSpc>
            </a:pPr>
            <a:r>
              <a:rPr lang="en-US" sz="2403" b="1">
                <a:solidFill>
                  <a:srgbClr val="000000"/>
                </a:solidFill>
                <a:latin typeface="Canva Sans Bold"/>
                <a:ea typeface="Canva Sans Bold"/>
                <a:cs typeface="Canva Sans Bold"/>
                <a:sym typeface="Canva Sans Bold"/>
              </a:rPr>
              <a:t># Output</a:t>
            </a:r>
          </a:p>
        </p:txBody>
      </p:sp>
      <p:sp>
        <p:nvSpPr>
          <p:cNvPr id="10" name="TextBox 10"/>
          <p:cNvSpPr txBox="1"/>
          <p:nvPr/>
        </p:nvSpPr>
        <p:spPr>
          <a:xfrm>
            <a:off x="1556342" y="8543118"/>
            <a:ext cx="14303105" cy="860425"/>
          </a:xfrm>
          <a:prstGeom prst="rect">
            <a:avLst/>
          </a:prstGeom>
        </p:spPr>
        <p:txBody>
          <a:bodyPr lIns="0" tIns="0" rIns="0" bIns="0" rtlCol="0" anchor="t">
            <a:spAutoFit/>
          </a:bodyPr>
          <a:lstStyle/>
          <a:p>
            <a:pPr algn="l">
              <a:lnSpc>
                <a:spcPts val="3499"/>
              </a:lnSpc>
            </a:pPr>
            <a:r>
              <a:rPr lang="en-US" sz="2499" b="1">
                <a:solidFill>
                  <a:srgbClr val="000000"/>
                </a:solidFill>
                <a:latin typeface="Canva Sans Bold"/>
                <a:ea typeface="Canva Sans Bold"/>
                <a:cs typeface="Canva Sans Bold"/>
                <a:sym typeface="Canva Sans Bold"/>
              </a:rPr>
              <a:t>Out of 6 segments, Notebook had the highest numbers of unique products,(129) and Networking has lowest number of products(9).</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0" y="36491"/>
            <a:ext cx="18288000" cy="10250509"/>
            <a:chOff x="0" y="0"/>
            <a:chExt cx="5121047" cy="2870371"/>
          </a:xfrm>
        </p:grpSpPr>
        <p:sp>
          <p:nvSpPr>
            <p:cNvPr id="3" name="Freeform 3"/>
            <p:cNvSpPr/>
            <p:nvPr/>
          </p:nvSpPr>
          <p:spPr>
            <a:xfrm>
              <a:off x="0" y="0"/>
              <a:ext cx="5121047" cy="2870371"/>
            </a:xfrm>
            <a:custGeom>
              <a:avLst/>
              <a:gdLst/>
              <a:ahLst/>
              <a:cxnLst/>
              <a:rect l="l" t="t" r="r" b="b"/>
              <a:pathLst>
                <a:path w="5121047" h="2870371">
                  <a:moveTo>
                    <a:pt x="0" y="0"/>
                  </a:moveTo>
                  <a:lnTo>
                    <a:pt x="5121047" y="0"/>
                  </a:lnTo>
                  <a:lnTo>
                    <a:pt x="5121047" y="2870371"/>
                  </a:lnTo>
                  <a:lnTo>
                    <a:pt x="0" y="2870371"/>
                  </a:lnTo>
                  <a:close/>
                </a:path>
              </a:pathLst>
            </a:custGeom>
            <a:solidFill>
              <a:srgbClr val="000000">
                <a:alpha val="0"/>
              </a:srgbClr>
            </a:solidFill>
            <a:ln w="228600" cap="sq">
              <a:solidFill>
                <a:srgbClr val="145DA0"/>
              </a:solidFill>
              <a:prstDash val="solid"/>
              <a:miter/>
            </a:ln>
          </p:spPr>
          <p:txBody>
            <a:bodyPr/>
            <a:lstStyle/>
            <a:p>
              <a:endParaRPr lang="en-US"/>
            </a:p>
          </p:txBody>
        </p:sp>
        <p:sp>
          <p:nvSpPr>
            <p:cNvPr id="4" name="TextBox 4"/>
            <p:cNvSpPr txBox="1"/>
            <p:nvPr/>
          </p:nvSpPr>
          <p:spPr>
            <a:xfrm>
              <a:off x="0" y="-38100"/>
              <a:ext cx="5121047" cy="2908471"/>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Freeform 5"/>
          <p:cNvSpPr/>
          <p:nvPr/>
        </p:nvSpPr>
        <p:spPr>
          <a:xfrm>
            <a:off x="2449242" y="1655665"/>
            <a:ext cx="7795393" cy="3741789"/>
          </a:xfrm>
          <a:custGeom>
            <a:avLst/>
            <a:gdLst/>
            <a:ahLst/>
            <a:cxnLst/>
            <a:rect l="l" t="t" r="r" b="b"/>
            <a:pathLst>
              <a:path w="7795393" h="3741789">
                <a:moveTo>
                  <a:pt x="0" y="0"/>
                </a:moveTo>
                <a:lnTo>
                  <a:pt x="7795393" y="0"/>
                </a:lnTo>
                <a:lnTo>
                  <a:pt x="7795393" y="3741788"/>
                </a:lnTo>
                <a:lnTo>
                  <a:pt x="0" y="3741788"/>
                </a:lnTo>
                <a:lnTo>
                  <a:pt x="0" y="0"/>
                </a:lnTo>
                <a:close/>
              </a:path>
            </a:pathLst>
          </a:custGeom>
          <a:blipFill>
            <a:blip r:embed="rId2"/>
            <a:stretch>
              <a:fillRect/>
            </a:stretch>
          </a:blipFill>
        </p:spPr>
        <p:txBody>
          <a:bodyPr/>
          <a:lstStyle/>
          <a:p>
            <a:endParaRPr lang="en-US"/>
          </a:p>
        </p:txBody>
      </p:sp>
      <p:sp>
        <p:nvSpPr>
          <p:cNvPr id="6" name="Freeform 6"/>
          <p:cNvSpPr/>
          <p:nvPr/>
        </p:nvSpPr>
        <p:spPr>
          <a:xfrm>
            <a:off x="2446709" y="6054678"/>
            <a:ext cx="7420273" cy="3598832"/>
          </a:xfrm>
          <a:custGeom>
            <a:avLst/>
            <a:gdLst/>
            <a:ahLst/>
            <a:cxnLst/>
            <a:rect l="l" t="t" r="r" b="b"/>
            <a:pathLst>
              <a:path w="7420273" h="3598832">
                <a:moveTo>
                  <a:pt x="0" y="0"/>
                </a:moveTo>
                <a:lnTo>
                  <a:pt x="7420273" y="0"/>
                </a:lnTo>
                <a:lnTo>
                  <a:pt x="7420273" y="3598833"/>
                </a:lnTo>
                <a:lnTo>
                  <a:pt x="0" y="3598833"/>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1196085" y="1251597"/>
            <a:ext cx="1055285" cy="404068"/>
          </a:xfrm>
          <a:prstGeom prst="rect">
            <a:avLst/>
          </a:prstGeom>
        </p:spPr>
        <p:txBody>
          <a:bodyPr lIns="0" tIns="0" rIns="0" bIns="0" rtlCol="0" anchor="t">
            <a:spAutoFit/>
          </a:bodyPr>
          <a:lstStyle/>
          <a:p>
            <a:pPr algn="ctr">
              <a:lnSpc>
                <a:spcPts val="3364"/>
              </a:lnSpc>
            </a:pPr>
            <a:r>
              <a:rPr lang="en-US" sz="2403" b="1">
                <a:solidFill>
                  <a:srgbClr val="000000"/>
                </a:solidFill>
                <a:latin typeface="Canva Sans Bold"/>
                <a:ea typeface="Canva Sans Bold"/>
                <a:cs typeface="Canva Sans Bold"/>
                <a:sym typeface="Canva Sans Bold"/>
              </a:rPr>
              <a:t># Code</a:t>
            </a:r>
          </a:p>
        </p:txBody>
      </p:sp>
      <p:sp>
        <p:nvSpPr>
          <p:cNvPr id="8" name="TextBox 8"/>
          <p:cNvSpPr txBox="1"/>
          <p:nvPr/>
        </p:nvSpPr>
        <p:spPr>
          <a:xfrm>
            <a:off x="828801" y="537845"/>
            <a:ext cx="16630398" cy="457835"/>
          </a:xfrm>
          <a:prstGeom prst="rect">
            <a:avLst/>
          </a:prstGeom>
        </p:spPr>
        <p:txBody>
          <a:bodyPr lIns="0" tIns="0" rIns="0" bIns="0" rtlCol="0" anchor="t">
            <a:spAutoFit/>
          </a:bodyPr>
          <a:lstStyle/>
          <a:p>
            <a:pPr algn="l">
              <a:lnSpc>
                <a:spcPts val="3640"/>
              </a:lnSpc>
            </a:pPr>
            <a:r>
              <a:rPr lang="en-US" sz="2600" b="1">
                <a:solidFill>
                  <a:srgbClr val="000000"/>
                </a:solidFill>
                <a:latin typeface="Poppins Bold"/>
                <a:ea typeface="Poppins Bold"/>
                <a:cs typeface="Poppins Bold"/>
                <a:sym typeface="Poppins Bold"/>
              </a:rPr>
              <a:t>Which segment had the most increase in unique products in 2021 vs 2020?</a:t>
            </a:r>
          </a:p>
        </p:txBody>
      </p:sp>
      <p:sp>
        <p:nvSpPr>
          <p:cNvPr id="9" name="TextBox 9"/>
          <p:cNvSpPr txBox="1"/>
          <p:nvPr/>
        </p:nvSpPr>
        <p:spPr>
          <a:xfrm>
            <a:off x="1196085" y="5654628"/>
            <a:ext cx="1344866" cy="404068"/>
          </a:xfrm>
          <a:prstGeom prst="rect">
            <a:avLst/>
          </a:prstGeom>
        </p:spPr>
        <p:txBody>
          <a:bodyPr lIns="0" tIns="0" rIns="0" bIns="0" rtlCol="0" anchor="t">
            <a:spAutoFit/>
          </a:bodyPr>
          <a:lstStyle/>
          <a:p>
            <a:pPr algn="ctr">
              <a:lnSpc>
                <a:spcPts val="3364"/>
              </a:lnSpc>
            </a:pPr>
            <a:r>
              <a:rPr lang="en-US" sz="2403" b="1">
                <a:solidFill>
                  <a:srgbClr val="000000"/>
                </a:solidFill>
                <a:latin typeface="Canva Sans Bold"/>
                <a:ea typeface="Canva Sans Bold"/>
                <a:cs typeface="Canva Sans Bold"/>
                <a:sym typeface="Canva Sans Bold"/>
              </a:rPr>
              <a:t># Output</a:t>
            </a:r>
          </a:p>
        </p:txBody>
      </p:sp>
      <p:sp>
        <p:nvSpPr>
          <p:cNvPr id="10" name="TextBox 10"/>
          <p:cNvSpPr txBox="1"/>
          <p:nvPr/>
        </p:nvSpPr>
        <p:spPr>
          <a:xfrm>
            <a:off x="10244635" y="7258147"/>
            <a:ext cx="7716782" cy="1153795"/>
          </a:xfrm>
          <a:prstGeom prst="rect">
            <a:avLst/>
          </a:prstGeom>
        </p:spPr>
        <p:txBody>
          <a:bodyPr lIns="0" tIns="0" rIns="0" bIns="0" rtlCol="0" anchor="t">
            <a:spAutoFit/>
          </a:bodyPr>
          <a:lstStyle/>
          <a:p>
            <a:pPr algn="l">
              <a:lnSpc>
                <a:spcPts val="3079"/>
              </a:lnSpc>
            </a:pPr>
            <a:r>
              <a:rPr lang="en-US" sz="2199" b="1">
                <a:solidFill>
                  <a:srgbClr val="000000"/>
                </a:solidFill>
                <a:latin typeface="Canva Sans Bold"/>
                <a:ea typeface="Canva Sans Bold"/>
                <a:cs typeface="Canva Sans Bold"/>
                <a:sym typeface="Canva Sans Bold"/>
              </a:rPr>
              <a:t>In 2021, Notebooks added 16 new unique products, reaching 108. However, Accessories added 34 products, reaching a total of 103, making it first in terms of growth</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0" y="36491"/>
            <a:ext cx="18288000" cy="10250509"/>
            <a:chOff x="0" y="0"/>
            <a:chExt cx="5121047" cy="2870371"/>
          </a:xfrm>
        </p:grpSpPr>
        <p:sp>
          <p:nvSpPr>
            <p:cNvPr id="3" name="Freeform 3"/>
            <p:cNvSpPr/>
            <p:nvPr/>
          </p:nvSpPr>
          <p:spPr>
            <a:xfrm>
              <a:off x="0" y="0"/>
              <a:ext cx="5121047" cy="2870371"/>
            </a:xfrm>
            <a:custGeom>
              <a:avLst/>
              <a:gdLst/>
              <a:ahLst/>
              <a:cxnLst/>
              <a:rect l="l" t="t" r="r" b="b"/>
              <a:pathLst>
                <a:path w="5121047" h="2870371">
                  <a:moveTo>
                    <a:pt x="0" y="0"/>
                  </a:moveTo>
                  <a:lnTo>
                    <a:pt x="5121047" y="0"/>
                  </a:lnTo>
                  <a:lnTo>
                    <a:pt x="5121047" y="2870371"/>
                  </a:lnTo>
                  <a:lnTo>
                    <a:pt x="0" y="2870371"/>
                  </a:lnTo>
                  <a:close/>
                </a:path>
              </a:pathLst>
            </a:custGeom>
            <a:solidFill>
              <a:srgbClr val="000000">
                <a:alpha val="0"/>
              </a:srgbClr>
            </a:solidFill>
            <a:ln w="228600" cap="sq">
              <a:solidFill>
                <a:srgbClr val="145DA0"/>
              </a:solidFill>
              <a:prstDash val="solid"/>
              <a:miter/>
            </a:ln>
          </p:spPr>
          <p:txBody>
            <a:bodyPr/>
            <a:lstStyle/>
            <a:p>
              <a:endParaRPr lang="en-US"/>
            </a:p>
          </p:txBody>
        </p:sp>
        <p:sp>
          <p:nvSpPr>
            <p:cNvPr id="4" name="TextBox 4"/>
            <p:cNvSpPr txBox="1"/>
            <p:nvPr/>
          </p:nvSpPr>
          <p:spPr>
            <a:xfrm>
              <a:off x="0" y="-38100"/>
              <a:ext cx="5121047" cy="2908471"/>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Freeform 5"/>
          <p:cNvSpPr/>
          <p:nvPr/>
        </p:nvSpPr>
        <p:spPr>
          <a:xfrm>
            <a:off x="1868518" y="1472681"/>
            <a:ext cx="12583193" cy="2280704"/>
          </a:xfrm>
          <a:custGeom>
            <a:avLst/>
            <a:gdLst/>
            <a:ahLst/>
            <a:cxnLst/>
            <a:rect l="l" t="t" r="r" b="b"/>
            <a:pathLst>
              <a:path w="12583193" h="2280704">
                <a:moveTo>
                  <a:pt x="0" y="0"/>
                </a:moveTo>
                <a:lnTo>
                  <a:pt x="12583193" y="0"/>
                </a:lnTo>
                <a:lnTo>
                  <a:pt x="12583193" y="2280703"/>
                </a:lnTo>
                <a:lnTo>
                  <a:pt x="0" y="2280703"/>
                </a:lnTo>
                <a:lnTo>
                  <a:pt x="0" y="0"/>
                </a:lnTo>
                <a:close/>
              </a:path>
            </a:pathLst>
          </a:custGeom>
          <a:blipFill>
            <a:blip r:embed="rId2"/>
            <a:stretch>
              <a:fillRect/>
            </a:stretch>
          </a:blipFill>
        </p:spPr>
        <p:txBody>
          <a:bodyPr/>
          <a:lstStyle/>
          <a:p>
            <a:endParaRPr lang="en-US"/>
          </a:p>
        </p:txBody>
      </p:sp>
      <p:sp>
        <p:nvSpPr>
          <p:cNvPr id="6" name="Freeform 6"/>
          <p:cNvSpPr/>
          <p:nvPr/>
        </p:nvSpPr>
        <p:spPr>
          <a:xfrm>
            <a:off x="2251370" y="4595602"/>
            <a:ext cx="9358312" cy="3567856"/>
          </a:xfrm>
          <a:custGeom>
            <a:avLst/>
            <a:gdLst/>
            <a:ahLst/>
            <a:cxnLst/>
            <a:rect l="l" t="t" r="r" b="b"/>
            <a:pathLst>
              <a:path w="9358312" h="3567856">
                <a:moveTo>
                  <a:pt x="0" y="0"/>
                </a:moveTo>
                <a:lnTo>
                  <a:pt x="9358312" y="0"/>
                </a:lnTo>
                <a:lnTo>
                  <a:pt x="9358312" y="3567857"/>
                </a:lnTo>
                <a:lnTo>
                  <a:pt x="0" y="3567857"/>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1196085" y="1251597"/>
            <a:ext cx="1055285" cy="404068"/>
          </a:xfrm>
          <a:prstGeom prst="rect">
            <a:avLst/>
          </a:prstGeom>
        </p:spPr>
        <p:txBody>
          <a:bodyPr lIns="0" tIns="0" rIns="0" bIns="0" rtlCol="0" anchor="t">
            <a:spAutoFit/>
          </a:bodyPr>
          <a:lstStyle/>
          <a:p>
            <a:pPr algn="ctr">
              <a:lnSpc>
                <a:spcPts val="3364"/>
              </a:lnSpc>
            </a:pPr>
            <a:r>
              <a:rPr lang="en-US" sz="2403" b="1">
                <a:solidFill>
                  <a:srgbClr val="000000"/>
                </a:solidFill>
                <a:latin typeface="Canva Sans Bold"/>
                <a:ea typeface="Canva Sans Bold"/>
                <a:cs typeface="Canva Sans Bold"/>
                <a:sym typeface="Canva Sans Bold"/>
              </a:rPr>
              <a:t># Code</a:t>
            </a:r>
          </a:p>
        </p:txBody>
      </p:sp>
      <p:sp>
        <p:nvSpPr>
          <p:cNvPr id="8" name="TextBox 8"/>
          <p:cNvSpPr txBox="1"/>
          <p:nvPr/>
        </p:nvSpPr>
        <p:spPr>
          <a:xfrm>
            <a:off x="828801" y="537845"/>
            <a:ext cx="16630398" cy="457835"/>
          </a:xfrm>
          <a:prstGeom prst="rect">
            <a:avLst/>
          </a:prstGeom>
        </p:spPr>
        <p:txBody>
          <a:bodyPr lIns="0" tIns="0" rIns="0" bIns="0" rtlCol="0" anchor="t">
            <a:spAutoFit/>
          </a:bodyPr>
          <a:lstStyle/>
          <a:p>
            <a:pPr algn="l">
              <a:lnSpc>
                <a:spcPts val="3640"/>
              </a:lnSpc>
            </a:pPr>
            <a:r>
              <a:rPr lang="en-US" sz="2600" b="1">
                <a:solidFill>
                  <a:srgbClr val="000000"/>
                </a:solidFill>
                <a:latin typeface="Poppins Bold"/>
                <a:ea typeface="Poppins Bold"/>
                <a:cs typeface="Poppins Bold"/>
                <a:sym typeface="Poppins Bold"/>
              </a:rPr>
              <a:t>Get the products that have the highest and lowest manufacturing costs.</a:t>
            </a:r>
          </a:p>
        </p:txBody>
      </p:sp>
      <p:sp>
        <p:nvSpPr>
          <p:cNvPr id="9" name="TextBox 9"/>
          <p:cNvSpPr txBox="1"/>
          <p:nvPr/>
        </p:nvSpPr>
        <p:spPr>
          <a:xfrm>
            <a:off x="1393957" y="4191534"/>
            <a:ext cx="1344866" cy="404068"/>
          </a:xfrm>
          <a:prstGeom prst="rect">
            <a:avLst/>
          </a:prstGeom>
        </p:spPr>
        <p:txBody>
          <a:bodyPr lIns="0" tIns="0" rIns="0" bIns="0" rtlCol="0" anchor="t">
            <a:spAutoFit/>
          </a:bodyPr>
          <a:lstStyle/>
          <a:p>
            <a:pPr algn="ctr">
              <a:lnSpc>
                <a:spcPts val="3364"/>
              </a:lnSpc>
            </a:pPr>
            <a:r>
              <a:rPr lang="en-US" sz="2403" b="1">
                <a:solidFill>
                  <a:srgbClr val="000000"/>
                </a:solidFill>
                <a:latin typeface="Canva Sans Bold"/>
                <a:ea typeface="Canva Sans Bold"/>
                <a:cs typeface="Canva Sans Bold"/>
                <a:sym typeface="Canva Sans Bold"/>
              </a:rPr>
              <a:t># Output</a:t>
            </a:r>
          </a:p>
        </p:txBody>
      </p:sp>
      <p:sp>
        <p:nvSpPr>
          <p:cNvPr id="10" name="TextBox 10"/>
          <p:cNvSpPr txBox="1"/>
          <p:nvPr/>
        </p:nvSpPr>
        <p:spPr>
          <a:xfrm>
            <a:off x="2477510" y="8294964"/>
            <a:ext cx="13709488" cy="763270"/>
          </a:xfrm>
          <a:prstGeom prst="rect">
            <a:avLst/>
          </a:prstGeom>
        </p:spPr>
        <p:txBody>
          <a:bodyPr lIns="0" tIns="0" rIns="0" bIns="0" rtlCol="0" anchor="t">
            <a:spAutoFit/>
          </a:bodyPr>
          <a:lstStyle/>
          <a:p>
            <a:pPr algn="l">
              <a:lnSpc>
                <a:spcPts val="3079"/>
              </a:lnSpc>
            </a:pPr>
            <a:r>
              <a:rPr lang="en-US" sz="2199" b="1">
                <a:solidFill>
                  <a:srgbClr val="000000"/>
                </a:solidFill>
                <a:latin typeface="Canva Sans Bold"/>
                <a:ea typeface="Canva Sans Bold"/>
                <a:cs typeface="Canva Sans Bold"/>
                <a:sym typeface="Canva Sans Bold"/>
              </a:rPr>
              <a:t>'AQ Master wired x1 Ms' had the lowest manufacturing cost with 0.86, 'AQ HOME Allin1 Gen 2' had the highest manufacturing cost at 263.42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935</Words>
  <Application>Microsoft Office PowerPoint</Application>
  <PresentationFormat>Custom</PresentationFormat>
  <Paragraphs>69</Paragraphs>
  <Slides>13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Poppins Bold</vt:lpstr>
      <vt:lpstr>Arial</vt:lpstr>
      <vt:lpstr>Calibri</vt:lpstr>
      <vt:lpstr>Canva Sans Bold</vt:lpstr>
      <vt:lpstr>Open Sauce</vt:lpstr>
      <vt:lpstr>Montserrat</vt:lpstr>
      <vt:lpstr>Poppins</vt:lpstr>
      <vt:lpstr>Canva Sans</vt:lpstr>
      <vt:lpstr>Montserrat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Blue Professional Modern Technology Pitch Deck Presentation</dc:title>
  <cp:lastModifiedBy>ashish kumar</cp:lastModifiedBy>
  <cp:revision>2</cp:revision>
  <dcterms:created xsi:type="dcterms:W3CDTF">2006-08-16T00:00:00Z</dcterms:created>
  <dcterms:modified xsi:type="dcterms:W3CDTF">2025-07-20T07:05:01Z</dcterms:modified>
  <dc:identifier>DAGtbfVSzwc</dc:identifier>
</cp:coreProperties>
</file>